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7"/>
  </p:handoutMasterIdLst>
  <p:sldIdLst>
    <p:sldId id="256" r:id="rId4"/>
    <p:sldId id="261" r:id="rId5"/>
    <p:sldId id="326" r:id="rId6"/>
    <p:sldId id="327" r:id="rId7"/>
    <p:sldId id="313" r:id="rId8"/>
    <p:sldId id="314" r:id="rId9"/>
    <p:sldId id="344" r:id="rId10"/>
    <p:sldId id="342" r:id="rId11"/>
    <p:sldId id="317" r:id="rId12"/>
    <p:sldId id="316" r:id="rId13"/>
    <p:sldId id="318" r:id="rId14"/>
    <p:sldId id="319" r:id="rId15"/>
    <p:sldId id="336" r:id="rId16"/>
    <p:sldId id="320" r:id="rId17"/>
    <p:sldId id="321" r:id="rId18"/>
    <p:sldId id="341" r:id="rId19"/>
    <p:sldId id="340" r:id="rId20"/>
    <p:sldId id="324" r:id="rId21"/>
    <p:sldId id="339" r:id="rId22"/>
    <p:sldId id="337" r:id="rId23"/>
    <p:sldId id="325" r:id="rId24"/>
    <p:sldId id="329" r:id="rId25"/>
    <p:sldId id="333" r:id="rId26"/>
    <p:sldId id="331" r:id="rId27"/>
    <p:sldId id="332" r:id="rId28"/>
    <p:sldId id="271" r:id="rId29"/>
    <p:sldId id="338" r:id="rId30"/>
    <p:sldId id="323" r:id="rId31"/>
    <p:sldId id="283" r:id="rId32"/>
    <p:sldId id="334" r:id="rId33"/>
    <p:sldId id="343" r:id="rId34"/>
    <p:sldId id="300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A4951E-FB91-49C8-B3CA-02D7072D14E8}">
          <p14:sldIdLst>
            <p14:sldId id="256"/>
            <p14:sldId id="261"/>
            <p14:sldId id="326"/>
            <p14:sldId id="327"/>
          </p14:sldIdLst>
        </p14:section>
        <p14:section name="Untitled Section" id="{3AA5DB16-7019-4D99-9C7B-656EA362F5F4}">
          <p14:sldIdLst>
            <p14:sldId id="313"/>
            <p14:sldId id="314"/>
            <p14:sldId id="344"/>
            <p14:sldId id="342"/>
            <p14:sldId id="317"/>
            <p14:sldId id="316"/>
            <p14:sldId id="318"/>
            <p14:sldId id="319"/>
            <p14:sldId id="336"/>
            <p14:sldId id="320"/>
            <p14:sldId id="321"/>
            <p14:sldId id="341"/>
            <p14:sldId id="340"/>
            <p14:sldId id="324"/>
            <p14:sldId id="339"/>
            <p14:sldId id="337"/>
            <p14:sldId id="325"/>
            <p14:sldId id="329"/>
            <p14:sldId id="333"/>
            <p14:sldId id="331"/>
            <p14:sldId id="332"/>
            <p14:sldId id="271"/>
            <p14:sldId id="338"/>
            <p14:sldId id="323"/>
            <p14:sldId id="283"/>
            <p14:sldId id="334"/>
            <p14:sldId id="343"/>
            <p14:sldId id="300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omika Bandara" initials="SB" lastIdx="1" clrIdx="0">
    <p:extLst>
      <p:ext uri="{19B8F6BF-5375-455C-9EA6-DF929625EA0E}">
        <p15:presenceInfo xmlns:p15="http://schemas.microsoft.com/office/powerpoint/2012/main" userId="668626cf6e5b82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59CFA-73F9-4CB0-8C21-C62F833717BC}" v="1" dt="2020-07-11T16:35:25.793"/>
  </p1510:revLst>
</p1510:revInfo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0" y="7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arathna P.M.S.S.B it16168800" userId="S::it16168800@my.sliit.lk::0be4d714-815f-4701-98d5-f807779eb25a" providerId="AD" clId="Web-{52F59CFA-73F9-4CB0-8C21-C62F833717BC}"/>
    <pc:docChg chg="modSld">
      <pc:chgData name="Gunarathna P.M.S.S.B it16168800" userId="S::it16168800@my.sliit.lk::0be4d714-815f-4701-98d5-f807779eb25a" providerId="AD" clId="Web-{52F59CFA-73F9-4CB0-8C21-C62F833717BC}" dt="2020-07-11T16:35:25.793" v="0" actId="1076"/>
      <pc:docMkLst>
        <pc:docMk/>
      </pc:docMkLst>
      <pc:sldChg chg="modSp">
        <pc:chgData name="Gunarathna P.M.S.S.B it16168800" userId="S::it16168800@my.sliit.lk::0be4d714-815f-4701-98d5-f807779eb25a" providerId="AD" clId="Web-{52F59CFA-73F9-4CB0-8C21-C62F833717BC}" dt="2020-07-11T16:35:25.793" v="0" actId="1076"/>
        <pc:sldMkLst>
          <pc:docMk/>
          <pc:sldMk cId="1255258907" sldId="341"/>
        </pc:sldMkLst>
        <pc:grpChg chg="mod">
          <ac:chgData name="Gunarathna P.M.S.S.B it16168800" userId="S::it16168800@my.sliit.lk::0be4d714-815f-4701-98d5-f807779eb25a" providerId="AD" clId="Web-{52F59CFA-73F9-4CB0-8C21-C62F833717BC}" dt="2020-07-11T16:35:25.793" v="0" actId="1076"/>
          <ac:grpSpMkLst>
            <pc:docMk/>
            <pc:sldMk cId="1255258907" sldId="341"/>
            <ac:grpSpMk id="3" creationId="{1805A90A-25EE-481A-8E99-98954AC2340C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940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81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31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46" r:id="rId14"/>
    <p:sldLayoutId id="2147483755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4" r:id="rId2"/>
    <p:sldLayoutId id="2147483756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485" y="161096"/>
            <a:ext cx="4357204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483858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632457"/>
            <a:ext cx="6686698" cy="19082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E-Tongue</a:t>
            </a:r>
          </a:p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A smart tool to predict the safe consumption of ground water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18977" y="2626064"/>
            <a:ext cx="52006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Proposal presentation 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2020-164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1B813-F107-48EA-B1AD-72B078625E6F}"/>
              </a:ext>
            </a:extLst>
          </p:cNvPr>
          <p:cNvSpPr txBox="1"/>
          <p:nvPr/>
        </p:nvSpPr>
        <p:spPr>
          <a:xfrm>
            <a:off x="316395" y="5127193"/>
            <a:ext cx="60181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Supervisor : Ms.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Chathurangika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Kahandawaarachchi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F4E3D-0A8B-49D7-9F81-CE9761D2B362}"/>
              </a:ext>
            </a:extLst>
          </p:cNvPr>
          <p:cNvSpPr txBox="1"/>
          <p:nvPr/>
        </p:nvSpPr>
        <p:spPr>
          <a:xfrm>
            <a:off x="316394" y="5430811"/>
            <a:ext cx="601814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Group members: 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Gunarathna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PMSSB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		  Nibraz MM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		 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Alahakoon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AMPB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		  Thenuja S 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773514"/>
            <a:ext cx="634409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DEVICE AND TECHNOLOGY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2828835"/>
            <a:ext cx="63440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IT16175280</a:t>
            </a:r>
          </a:p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ALAHAKOON AMPB</a:t>
            </a:r>
            <a:endParaRPr lang="ko-KR" altLang="en-US" sz="36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6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DEVICE AND TECHNOLOGY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78DE3-B8E3-49E1-A4E7-99ABE4815287}"/>
              </a:ext>
            </a:extLst>
          </p:cNvPr>
          <p:cNvSpPr/>
          <p:nvPr/>
        </p:nvSpPr>
        <p:spPr>
          <a:xfrm>
            <a:off x="1237957" y="1443841"/>
            <a:ext cx="1014280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Developing a smart IOT device for measure safeness of water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most suited sensors to used in this device with waterproof capability.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convenient platforms which can help to develop minimal cost and effective device for the society 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Analyzing  the sensors for the best sequence which improve accuracy and minimize error rate.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Developing data transmission media to transfer data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Enabling Wi-Fi module for transmission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 an inception environment for the research team to test</a:t>
            </a:r>
          </a:p>
          <a:p>
            <a:r>
              <a:rPr lang="en-US" sz="2400" dirty="0"/>
              <a:t>    water samples.</a:t>
            </a:r>
          </a:p>
        </p:txBody>
      </p:sp>
    </p:spTree>
    <p:extLst>
      <p:ext uri="{BB962C8B-B14F-4D97-AF65-F5344CB8AC3E}">
        <p14:creationId xmlns:p14="http://schemas.microsoft.com/office/powerpoint/2010/main" val="162117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Flow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55" y="1028503"/>
            <a:ext cx="7201143" cy="58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Related Work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8067119" y="2193293"/>
            <a:ext cx="3743883" cy="821269"/>
            <a:chOff x="2551705" y="4061527"/>
            <a:chExt cx="2357003" cy="6450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422507"/>
              <a:ext cx="2357002" cy="28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Muhammad R.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Ranjbar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† and  Aisha H.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Abdalla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††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061527"/>
              <a:ext cx="2336966" cy="473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Low-cost, Real-Time, Autonomous Water Quality Testing and Notification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8019378" y="3222220"/>
            <a:ext cx="3743883" cy="755767"/>
            <a:chOff x="2551705" y="4283314"/>
            <a:chExt cx="2357003" cy="7557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762082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S.Geetha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S.Gouthami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Internet of things enabled real time water      quality monitoring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67119" y="5300912"/>
            <a:ext cx="3743883" cy="673266"/>
            <a:chOff x="2551705" y="4283314"/>
            <a:chExt cx="2357003" cy="6732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679581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Kamarul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Hafiz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Kamaludin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and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Widad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IsmailN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Water Quality Monitoring with Internet of Things (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IoT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75744" y="234706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375744" y="3298400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538118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0FDC020-AB63-457A-886B-3A3F23B6499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r="14173"/>
          <a:stretch>
            <a:fillRect/>
          </a:stretch>
        </p:blipFill>
        <p:spPr/>
      </p:pic>
      <p:grpSp>
        <p:nvGrpSpPr>
          <p:cNvPr id="19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08547" y="4259191"/>
            <a:ext cx="3743883" cy="857932"/>
            <a:chOff x="2551705" y="4283314"/>
            <a:chExt cx="2357003" cy="8579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679581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S.Gokulanathan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P.Manivasagam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N.Prabu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T.Venkatesh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GSM Based Water Quality Monitoring System using Arduino </a:t>
              </a:r>
            </a:p>
          </p:txBody>
        </p:sp>
      </p:grpSp>
      <p:sp>
        <p:nvSpPr>
          <p:cNvPr id="22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433290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20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904178" y="773514"/>
            <a:ext cx="634409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TRANFER DATA AND VISUALIZATION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2828835"/>
            <a:ext cx="63440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IT16168800</a:t>
            </a:r>
          </a:p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GUNARATHNA PMSSB</a:t>
            </a:r>
            <a:endParaRPr lang="ko-KR" altLang="en-US" sz="36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4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TRANFER DATA AND VISUALIZATION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78DE3-B8E3-49E1-A4E7-99ABE4815287}"/>
              </a:ext>
            </a:extLst>
          </p:cNvPr>
          <p:cNvSpPr/>
          <p:nvPr/>
        </p:nvSpPr>
        <p:spPr>
          <a:xfrm>
            <a:off x="1237957" y="1443841"/>
            <a:ext cx="1014280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Transfer data to cloud wirelessly and store data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Gather data from IoT device 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Send raw data to the cloud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Store data in database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 relevant services to access raw data from database via neural networks.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Store water sample results to database.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 time data visualization and analytics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Displaying the data stream generated by IoT Device on a real-time dashboard (displaying sensor data in real-time)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 Displaying the information/ predicted outputs on a dashboard with necessary graphical representations (displaying predicted output information in a real-time dashboard)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Develop mobile application to show user the results of water sample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48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1F6A3-BFE6-472C-ABA1-B67581478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626" y="299754"/>
            <a:ext cx="11128100" cy="376108"/>
          </a:xfrm>
        </p:spPr>
        <p:txBody>
          <a:bodyPr/>
          <a:lstStyle/>
          <a:p>
            <a:r>
              <a:rPr lang="en-US" sz="4000" dirty="0"/>
              <a:t>Flow Diagram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05A90A-25EE-481A-8E99-98954AC2340C}"/>
              </a:ext>
            </a:extLst>
          </p:cNvPr>
          <p:cNvGrpSpPr/>
          <p:nvPr/>
        </p:nvGrpSpPr>
        <p:grpSpPr>
          <a:xfrm>
            <a:off x="577945" y="1093973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32C4414B-E44D-4562-8EA5-FB665681AF4B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982341-ACFD-43C3-A56C-6977E41743DE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Gather data from water sample using IoT device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62D2B-44BC-456C-A823-0C0834D930ED}"/>
              </a:ext>
            </a:extLst>
          </p:cNvPr>
          <p:cNvGrpSpPr/>
          <p:nvPr/>
        </p:nvGrpSpPr>
        <p:grpSpPr>
          <a:xfrm>
            <a:off x="6070973" y="1072972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0FBCE0CE-E6A2-4E40-99D2-C8705AF8788C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DFFEB2-6554-4F0D-A189-D096671D37B6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Transfer data to cloud wirelessly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23">
            <a:extLst>
              <a:ext uri="{FF2B5EF4-FFF2-40B4-BE49-F238E27FC236}">
                <a16:creationId xmlns:a16="http://schemas.microsoft.com/office/drawing/2014/main" id="{BD40F70F-D839-4F7F-9D72-62C0171BB1FD}"/>
              </a:ext>
            </a:extLst>
          </p:cNvPr>
          <p:cNvSpPr/>
          <p:nvPr/>
        </p:nvSpPr>
        <p:spPr>
          <a:xfrm>
            <a:off x="9437188" y="637893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C88422-27F2-4AA8-9D3E-BD55E474F06B}"/>
              </a:ext>
            </a:extLst>
          </p:cNvPr>
          <p:cNvGrpSpPr/>
          <p:nvPr/>
        </p:nvGrpSpPr>
        <p:grpSpPr>
          <a:xfrm>
            <a:off x="7561842" y="2484328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8A13E3A0-987D-4D38-B68C-C8D7CA14F174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431FDE-F5D6-441A-9E1F-A49A9004D01B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Display raw data on dashboard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47D3E-0603-4A97-9399-3BFC3D0C004E}"/>
              </a:ext>
            </a:extLst>
          </p:cNvPr>
          <p:cNvGrpSpPr/>
          <p:nvPr/>
        </p:nvGrpSpPr>
        <p:grpSpPr>
          <a:xfrm>
            <a:off x="2910329" y="2471075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C78D2D26-AF0D-47FF-AF60-E4299A7C23E4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6C983E-BA9B-4A2C-9B82-283B29BA3876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Store data to the database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8">
            <a:extLst>
              <a:ext uri="{FF2B5EF4-FFF2-40B4-BE49-F238E27FC236}">
                <a16:creationId xmlns:a16="http://schemas.microsoft.com/office/drawing/2014/main" id="{9919C116-F75E-4E15-91C8-25C3DBEFCFEF}"/>
              </a:ext>
            </a:extLst>
          </p:cNvPr>
          <p:cNvSpPr/>
          <p:nvPr/>
        </p:nvSpPr>
        <p:spPr>
          <a:xfrm>
            <a:off x="11148814" y="2103346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5F304D-9DB9-40D0-85C4-280D9A754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0" y="2112066"/>
            <a:ext cx="381000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B3A51A-FCEF-4247-9DE4-2693F0C51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30" y="619954"/>
            <a:ext cx="476250" cy="4762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978C0D-1D58-4E0D-B3C2-85876E9B835E}"/>
              </a:ext>
            </a:extLst>
          </p:cNvPr>
          <p:cNvGrpSpPr/>
          <p:nvPr/>
        </p:nvGrpSpPr>
        <p:grpSpPr>
          <a:xfrm>
            <a:off x="544816" y="3537877"/>
            <a:ext cx="4107160" cy="818740"/>
            <a:chOff x="670711" y="2298796"/>
            <a:chExt cx="4107160" cy="81874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42ED7792-76F5-462F-A1BC-894B965742A8}"/>
                </a:ext>
              </a:extLst>
            </p:cNvPr>
            <p:cNvSpPr/>
            <p:nvPr/>
          </p:nvSpPr>
          <p:spPr>
            <a:xfrm rot="5400000">
              <a:off x="2331876" y="671541"/>
              <a:ext cx="784830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C6933E-968E-4EA2-B0F0-9B9D3C037D53}"/>
                </a:ext>
              </a:extLst>
            </p:cNvPr>
            <p:cNvSpPr txBox="1"/>
            <p:nvPr/>
          </p:nvSpPr>
          <p:spPr>
            <a:xfrm>
              <a:off x="1165615" y="2298796"/>
              <a:ext cx="316931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 relevant services to access data stored in database via neural networks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949BEDA-47CB-4847-904E-7B92ABC28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1" y="3190460"/>
            <a:ext cx="376156" cy="37615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493CD0E-FAC5-4FF8-8278-7D79ED69AFE7}"/>
              </a:ext>
            </a:extLst>
          </p:cNvPr>
          <p:cNvGrpSpPr/>
          <p:nvPr/>
        </p:nvGrpSpPr>
        <p:grpSpPr>
          <a:xfrm>
            <a:off x="5911944" y="3670397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7" name="Rounded Rectangle 4">
              <a:extLst>
                <a:ext uri="{FF2B5EF4-FFF2-40B4-BE49-F238E27FC236}">
                  <a16:creationId xmlns:a16="http://schemas.microsoft.com/office/drawing/2014/main" id="{084ABC81-FAE2-4154-8BF0-7CE4516DFD65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5BE702-C454-42E1-8779-1FC3F7C82992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Obtain analyzed data from neural networks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062E340-7A82-4BD6-90A1-69AFF2D62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27" y="3371020"/>
            <a:ext cx="299377" cy="2993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30AD5A8-162E-4F46-AEB7-BC0277C6B858}"/>
              </a:ext>
            </a:extLst>
          </p:cNvPr>
          <p:cNvGrpSpPr/>
          <p:nvPr/>
        </p:nvGrpSpPr>
        <p:grpSpPr>
          <a:xfrm>
            <a:off x="789974" y="5823877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2" name="Rounded Rectangle 4">
              <a:extLst>
                <a:ext uri="{FF2B5EF4-FFF2-40B4-BE49-F238E27FC236}">
                  <a16:creationId xmlns:a16="http://schemas.microsoft.com/office/drawing/2014/main" id="{F8ECD20D-B90F-4D8B-AA91-584574B29790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DC330D-D861-48D4-89C3-044769538DA2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Display results on dashboard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14B98D-1561-40FB-8CDD-71FC2FF607BA}"/>
              </a:ext>
            </a:extLst>
          </p:cNvPr>
          <p:cNvGrpSpPr/>
          <p:nvPr/>
        </p:nvGrpSpPr>
        <p:grpSpPr>
          <a:xfrm>
            <a:off x="5892066" y="5810623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5" name="Rounded Rectangle 4">
              <a:extLst>
                <a:ext uri="{FF2B5EF4-FFF2-40B4-BE49-F238E27FC236}">
                  <a16:creationId xmlns:a16="http://schemas.microsoft.com/office/drawing/2014/main" id="{D4BD6EE5-9D8A-44F9-B0AF-79D454D8FE1A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2A71FB-7910-4A4F-80A8-627231450AD9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Display results on mobile data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DFCF48-BB40-4653-A615-7B0D1AC2D06B}"/>
              </a:ext>
            </a:extLst>
          </p:cNvPr>
          <p:cNvGrpSpPr/>
          <p:nvPr/>
        </p:nvGrpSpPr>
        <p:grpSpPr>
          <a:xfrm>
            <a:off x="5918572" y="4670936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" name="Rounded Rectangle 4">
              <a:extLst>
                <a:ext uri="{FF2B5EF4-FFF2-40B4-BE49-F238E27FC236}">
                  <a16:creationId xmlns:a16="http://schemas.microsoft.com/office/drawing/2014/main" id="{4334F78B-0B31-42F3-94D0-9BB6D6C0C7EF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A42DC-4984-4F8D-9E1F-AB41F681ED05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Store results to the database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B92483EF-7CB1-49AC-9665-984AAC71B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2" y="4318554"/>
            <a:ext cx="381000" cy="381000"/>
          </a:xfrm>
          <a:prstGeom prst="rect">
            <a:avLst/>
          </a:prstGeom>
        </p:spPr>
      </p:pic>
      <p:sp>
        <p:nvSpPr>
          <p:cNvPr id="41" name="Rounded Rectangle 7">
            <a:extLst>
              <a:ext uri="{FF2B5EF4-FFF2-40B4-BE49-F238E27FC236}">
                <a16:creationId xmlns:a16="http://schemas.microsoft.com/office/drawing/2014/main" id="{C8D0CD20-228A-455E-9E82-8386F68E0056}"/>
              </a:ext>
            </a:extLst>
          </p:cNvPr>
          <p:cNvSpPr/>
          <p:nvPr/>
        </p:nvSpPr>
        <p:spPr>
          <a:xfrm>
            <a:off x="9753274" y="5350216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63C96B6A-DD50-4D2A-A216-AF6AA3D0060B}"/>
              </a:ext>
            </a:extLst>
          </p:cNvPr>
          <p:cNvSpPr/>
          <p:nvPr/>
        </p:nvSpPr>
        <p:spPr>
          <a:xfrm>
            <a:off x="4542596" y="5409768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C2D5815-BD81-40DA-BF95-6BD6429D8B11}"/>
              </a:ext>
            </a:extLst>
          </p:cNvPr>
          <p:cNvSpPr/>
          <p:nvPr/>
        </p:nvSpPr>
        <p:spPr>
          <a:xfrm>
            <a:off x="4788123" y="1300822"/>
            <a:ext cx="1130449" cy="156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FD0A10-6134-45A7-9953-7F270DD92BF4}"/>
              </a:ext>
            </a:extLst>
          </p:cNvPr>
          <p:cNvSpPr/>
          <p:nvPr/>
        </p:nvSpPr>
        <p:spPr>
          <a:xfrm flipH="1">
            <a:off x="8038107" y="1626970"/>
            <a:ext cx="45719" cy="293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E90168-D129-40C8-9E8C-0D5739D92626}"/>
              </a:ext>
            </a:extLst>
          </p:cNvPr>
          <p:cNvSpPr/>
          <p:nvPr/>
        </p:nvSpPr>
        <p:spPr>
          <a:xfrm>
            <a:off x="5911944" y="1920726"/>
            <a:ext cx="4223224" cy="6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A98C4EE5-3004-4292-BA27-42F19C2CAD73}"/>
              </a:ext>
            </a:extLst>
          </p:cNvPr>
          <p:cNvSpPr/>
          <p:nvPr/>
        </p:nvSpPr>
        <p:spPr>
          <a:xfrm>
            <a:off x="5865564" y="1920725"/>
            <a:ext cx="152401" cy="543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7676C3DD-A1F7-4049-A5F6-89C1B855AFD2}"/>
              </a:ext>
            </a:extLst>
          </p:cNvPr>
          <p:cNvSpPr/>
          <p:nvPr/>
        </p:nvSpPr>
        <p:spPr>
          <a:xfrm>
            <a:off x="10020122" y="1927353"/>
            <a:ext cx="152401" cy="543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70B57817-F81C-4FC8-BA52-27B5C324E420}"/>
              </a:ext>
            </a:extLst>
          </p:cNvPr>
          <p:cNvSpPr/>
          <p:nvPr/>
        </p:nvSpPr>
        <p:spPr>
          <a:xfrm>
            <a:off x="1563177" y="2719772"/>
            <a:ext cx="1280892" cy="6318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E3C16090-E67C-4472-8D8D-DF042C091EB5}"/>
              </a:ext>
            </a:extLst>
          </p:cNvPr>
          <p:cNvSpPr/>
          <p:nvPr/>
        </p:nvSpPr>
        <p:spPr>
          <a:xfrm>
            <a:off x="1523421" y="2719772"/>
            <a:ext cx="119850" cy="784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C81B252-DA94-47B3-A049-91CF060FEF23}"/>
              </a:ext>
            </a:extLst>
          </p:cNvPr>
          <p:cNvSpPr/>
          <p:nvPr/>
        </p:nvSpPr>
        <p:spPr>
          <a:xfrm>
            <a:off x="4788123" y="3935896"/>
            <a:ext cx="976573" cy="102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D5FF7B1-0CBA-4452-AC6F-B4ECAE456E8A}"/>
              </a:ext>
            </a:extLst>
          </p:cNvPr>
          <p:cNvSpPr/>
          <p:nvPr/>
        </p:nvSpPr>
        <p:spPr>
          <a:xfrm>
            <a:off x="7792278" y="4224395"/>
            <a:ext cx="106018" cy="454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40B8003B-2874-4464-BD76-04E8E7179E67}"/>
              </a:ext>
            </a:extLst>
          </p:cNvPr>
          <p:cNvSpPr/>
          <p:nvPr/>
        </p:nvSpPr>
        <p:spPr>
          <a:xfrm>
            <a:off x="7792278" y="5224934"/>
            <a:ext cx="106018" cy="553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377F0C5-D83C-4742-9456-7897C4D3CDCF}"/>
              </a:ext>
            </a:extLst>
          </p:cNvPr>
          <p:cNvSpPr/>
          <p:nvPr/>
        </p:nvSpPr>
        <p:spPr>
          <a:xfrm>
            <a:off x="2844069" y="4929809"/>
            <a:ext cx="3021495" cy="59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35B902E8-6445-4818-8F94-5FABC9D4572A}"/>
              </a:ext>
            </a:extLst>
          </p:cNvPr>
          <p:cNvSpPr/>
          <p:nvPr/>
        </p:nvSpPr>
        <p:spPr>
          <a:xfrm>
            <a:off x="2817565" y="4929356"/>
            <a:ext cx="132578" cy="881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5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Related Work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8067119" y="2099436"/>
            <a:ext cx="3743883" cy="1390433"/>
            <a:chOff x="2551705" y="3965260"/>
            <a:chExt cx="2357003" cy="1426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Abhishruti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Bhuyan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Bipan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Tudu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Rajib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Bandyopadhyay,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Arunangshu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Ghosh, and Sanjeev Kumar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3965260"/>
              <a:ext cx="2336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ARMAX Modeling and Impedance Analysis of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Voltammetric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E-Tongue for Evaluation of Infused Tea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8067119" y="3859201"/>
            <a:ext cx="3743883" cy="1056714"/>
            <a:chOff x="2551705" y="4283314"/>
            <a:chExt cx="2357003" cy="10567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87836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Gazzaz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N.M.;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Yusoﬀ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M.K.; Aris, A.Z.;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Juahir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H.; Ramli, M.F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Artiﬁcial neural network modeling of the water quality index for Kinta River (Malaysia) using water quality variables as predictors.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67119" y="5300912"/>
            <a:ext cx="3743883" cy="1042598"/>
            <a:chOff x="2551705" y="4283314"/>
            <a:chExt cx="2357003" cy="10425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679581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Umair Ahmed 1,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Raﬁa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Mumtaz 1,* 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Hirra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Anwar 1,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A. Shah 1, Rabia Irfan 1 and José García-Nieto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Eﬃcient Water Quality Prediction Using Supervised Machine Learning</a:t>
              </a: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75744" y="251662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375744" y="395833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540004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0FDC020-AB63-457A-886B-3A3F23B6499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r="141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4492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376382" y="773514"/>
            <a:ext cx="687189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PREDICTING THE QUALITY OF WATER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2828835"/>
            <a:ext cx="63440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IT16165694</a:t>
            </a:r>
          </a:p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NIBRAZ MM</a:t>
            </a:r>
            <a:endParaRPr lang="ko-KR" altLang="en-US" sz="36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87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PREDICTION OF WATER QUALITY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78DE3-B8E3-49E1-A4E7-99ABE4815287}"/>
              </a:ext>
            </a:extLst>
          </p:cNvPr>
          <p:cNvSpPr/>
          <p:nvPr/>
        </p:nvSpPr>
        <p:spPr>
          <a:xfrm>
            <a:off x="1237957" y="1589616"/>
            <a:ext cx="935053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use a trained model?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WQI calculation in Sri Lanka is done manually.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Sensor measurements are converted into sub-indices.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Complex and time consuming process.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ANN utilize direct data to establish a model to find WQI.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Reason for leaning towards ANN not ML: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Complex model training are difficult to be performed using Machine learning.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822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1142845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2938240"/>
            <a:ext cx="6664020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major sources of drinking water for people in Sri </a:t>
            </a:r>
            <a:r>
              <a:rPr lang="en-US" dirty="0" err="1"/>
              <a:t>lanka</a:t>
            </a:r>
            <a:r>
              <a:rPr lang="en-US" dirty="0"/>
              <a:t> is the ground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Drinking-water coverage in Sri Lanka is 94%. The remaining 6% of the population consume water by purchasing it from 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According to WHO, very year, nearly 1.8 million people die from diarrheal diseases, including cholera.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dirty="0"/>
              <a:t>almost 90 percent are children under five years old.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dirty="0"/>
              <a:t>Up to 88 percent of water-borne diseases arise from unsafe water supplies and inadequate sanitation and hygiene. 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206990"/>
            <a:ext cx="11573197" cy="455753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Finding the Water Quality Index (WQI)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170BF8-0034-4608-AFDA-275E22D06DAC}"/>
              </a:ext>
            </a:extLst>
          </p:cNvPr>
          <p:cNvGrpSpPr/>
          <p:nvPr/>
        </p:nvGrpSpPr>
        <p:grpSpPr>
          <a:xfrm>
            <a:off x="6640155" y="853323"/>
            <a:ext cx="4112493" cy="5522501"/>
            <a:chOff x="3790943" y="813567"/>
            <a:chExt cx="4112493" cy="55225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231A374-C9CF-4A52-A3FC-F8B072CAAD62}"/>
                </a:ext>
              </a:extLst>
            </p:cNvPr>
            <p:cNvGrpSpPr/>
            <p:nvPr/>
          </p:nvGrpSpPr>
          <p:grpSpPr>
            <a:xfrm>
              <a:off x="3790943" y="813567"/>
              <a:ext cx="4112493" cy="5096904"/>
              <a:chOff x="3790943" y="1184629"/>
              <a:chExt cx="4112493" cy="5096904"/>
            </a:xfrm>
          </p:grpSpPr>
          <p:sp>
            <p:nvSpPr>
              <p:cNvPr id="3" name="AutoShape 12">
                <a:extLst>
                  <a:ext uri="{FF2B5EF4-FFF2-40B4-BE49-F238E27FC236}">
                    <a16:creationId xmlns:a16="http://schemas.microsoft.com/office/drawing/2014/main" id="{AA1D1C1A-4426-4C04-8356-90E1F9F61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11565" y="3224450"/>
                <a:ext cx="4764016" cy="1350150"/>
              </a:xfrm>
              <a:prstGeom prst="rightArrow">
                <a:avLst>
                  <a:gd name="adj1" fmla="val 45285"/>
                  <a:gd name="adj2" fmla="val 76553"/>
                </a:avLst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Rounded Rectangle 13">
                <a:extLst>
                  <a:ext uri="{FF2B5EF4-FFF2-40B4-BE49-F238E27FC236}">
                    <a16:creationId xmlns:a16="http://schemas.microsoft.com/office/drawing/2014/main" id="{0EC45A9B-DCA6-4F2D-9CBD-1BCF8D9E5336}"/>
                  </a:ext>
                </a:extLst>
              </p:cNvPr>
              <p:cNvSpPr/>
              <p:nvPr/>
            </p:nvSpPr>
            <p:spPr>
              <a:xfrm rot="5400000">
                <a:off x="5601957" y="-622010"/>
                <a:ext cx="493881" cy="4107160"/>
              </a:xfrm>
              <a:prstGeom prst="roundRect">
                <a:avLst>
                  <a:gd name="adj" fmla="val 608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EE9766-4291-42D6-859A-049F1F036B21}"/>
                  </a:ext>
                </a:extLst>
              </p:cNvPr>
              <p:cNvSpPr txBox="1"/>
              <p:nvPr/>
            </p:nvSpPr>
            <p:spPr>
              <a:xfrm>
                <a:off x="4175167" y="1269167"/>
                <a:ext cx="3338709" cy="299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Principle Factor Analysis (PFA)</a:t>
                </a:r>
                <a:endPara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52D889C-704E-47E3-9C42-E20FB2A9E9EC}"/>
                  </a:ext>
                </a:extLst>
              </p:cNvPr>
              <p:cNvGrpSpPr/>
              <p:nvPr/>
            </p:nvGrpSpPr>
            <p:grpSpPr>
              <a:xfrm>
                <a:off x="3796276" y="1989487"/>
                <a:ext cx="4107160" cy="493882"/>
                <a:chOff x="3796276" y="2585832"/>
                <a:chExt cx="4107160" cy="780278"/>
              </a:xfrm>
            </p:grpSpPr>
            <p:sp>
              <p:nvSpPr>
                <p:cNvPr id="4" name="Rounded Rectangle 4">
                  <a:extLst>
                    <a:ext uri="{FF2B5EF4-FFF2-40B4-BE49-F238E27FC236}">
                      <a16:creationId xmlns:a16="http://schemas.microsoft.com/office/drawing/2014/main" id="{11B6643E-BD4F-4816-A558-1C0FF439CCDC}"/>
                    </a:ext>
                  </a:extLst>
                </p:cNvPr>
                <p:cNvSpPr/>
                <p:nvPr/>
              </p:nvSpPr>
              <p:spPr>
                <a:xfrm rot="5400000">
                  <a:off x="5459717" y="922391"/>
                  <a:ext cx="780278" cy="4107160"/>
                </a:xfrm>
                <a:prstGeom prst="roundRect">
                  <a:avLst>
                    <a:gd name="adj" fmla="val 608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F88EC9D-65A0-4A68-9D8A-51F1FB92EFAE}"/>
                    </a:ext>
                  </a:extLst>
                </p:cNvPr>
                <p:cNvSpPr txBox="1"/>
                <p:nvPr/>
              </p:nvSpPr>
              <p:spPr>
                <a:xfrm>
                  <a:off x="4635739" y="2720688"/>
                  <a:ext cx="2417564" cy="5105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Data Pretreatment</a:t>
                  </a:r>
                  <a:endParaRPr lang="ko-KR" altLang="en-US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7" name="Rounded Rectangle 7">
                <a:extLst>
                  <a:ext uri="{FF2B5EF4-FFF2-40B4-BE49-F238E27FC236}">
                    <a16:creationId xmlns:a16="http://schemas.microsoft.com/office/drawing/2014/main" id="{016EE6CC-DD3A-4E18-8707-C8B0DE155833}"/>
                  </a:ext>
                </a:extLst>
              </p:cNvPr>
              <p:cNvSpPr/>
              <p:nvPr/>
            </p:nvSpPr>
            <p:spPr>
              <a:xfrm rot="5400000">
                <a:off x="4717917" y="1854115"/>
                <a:ext cx="2253211" cy="4107160"/>
              </a:xfrm>
              <a:prstGeom prst="roundRect">
                <a:avLst>
                  <a:gd name="adj" fmla="val 608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9338C416-02D7-4749-86BF-B54FCC87BD57}"/>
                  </a:ext>
                </a:extLst>
              </p:cNvPr>
              <p:cNvSpPr/>
              <p:nvPr/>
            </p:nvSpPr>
            <p:spPr>
              <a:xfrm>
                <a:off x="3795316" y="2781087"/>
                <a:ext cx="4102787" cy="368143"/>
              </a:xfrm>
              <a:custGeom>
                <a:avLst/>
                <a:gdLst/>
                <a:ahLst/>
                <a:cxnLst/>
                <a:rect l="l" t="t" r="r" b="b"/>
                <a:pathLst>
                  <a:path w="1800200" h="581397">
                    <a:moveTo>
                      <a:pt x="109524" y="0"/>
                    </a:moveTo>
                    <a:lnTo>
                      <a:pt x="1690676" y="0"/>
                    </a:lnTo>
                    <a:cubicBezTo>
                      <a:pt x="1751164" y="0"/>
                      <a:pt x="1800200" y="49036"/>
                      <a:pt x="1800200" y="109524"/>
                    </a:cubicBezTo>
                    <a:lnTo>
                      <a:pt x="1800200" y="581397"/>
                    </a:lnTo>
                    <a:lnTo>
                      <a:pt x="0" y="581397"/>
                    </a:lnTo>
                    <a:lnTo>
                      <a:pt x="0" y="109524"/>
                    </a:lnTo>
                    <a:cubicBezTo>
                      <a:pt x="0" y="49036"/>
                      <a:pt x="49036" y="0"/>
                      <a:pt x="109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F96001-17D0-49A5-B68A-98E9D9632C36}"/>
                  </a:ext>
                </a:extLst>
              </p:cNvPr>
              <p:cNvSpPr txBox="1"/>
              <p:nvPr/>
            </p:nvSpPr>
            <p:spPr>
              <a:xfrm>
                <a:off x="4094263" y="3223588"/>
                <a:ext cx="35986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Optimization of Neural Network Architecture</a:t>
                </a:r>
                <a:endPara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9" name="직사각형 113">
                <a:extLst>
                  <a:ext uri="{FF2B5EF4-FFF2-40B4-BE49-F238E27FC236}">
                    <a16:creationId xmlns:a16="http://schemas.microsoft.com/office/drawing/2014/main" id="{6B00BD5C-FF4A-4120-B30E-7E2D8F294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8125" y="2795287"/>
                <a:ext cx="3770899" cy="3539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700" b="1" dirty="0">
                    <a:solidFill>
                      <a:schemeClr val="bg1"/>
                    </a:solidFill>
                    <a:cs typeface="Arial" charset="0"/>
                  </a:rPr>
                  <a:t>Development of ANN model</a:t>
                </a:r>
                <a:endParaRPr lang="ko-KR" altLang="en-US" sz="1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6B79DC-1432-44CC-8C88-D6CBB5BD1927}"/>
                  </a:ext>
                </a:extLst>
              </p:cNvPr>
              <p:cNvSpPr txBox="1"/>
              <p:nvPr/>
            </p:nvSpPr>
            <p:spPr>
              <a:xfrm>
                <a:off x="4094263" y="3851944"/>
                <a:ext cx="35986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Optimization of Neural Network structure</a:t>
                </a:r>
                <a:endPara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F94CAE-30F1-4C98-9E4D-D1ADB6B284AC}"/>
                  </a:ext>
                </a:extLst>
              </p:cNvPr>
              <p:cNvSpPr txBox="1"/>
              <p:nvPr/>
            </p:nvSpPr>
            <p:spPr>
              <a:xfrm>
                <a:off x="4094263" y="4480300"/>
                <a:ext cx="359862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Model selection and performance evaluation</a:t>
                </a:r>
                <a:endPara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C35033-9CD4-4912-B763-5D85BF2D3BB9}"/>
                </a:ext>
              </a:extLst>
            </p:cNvPr>
            <p:cNvSpPr txBox="1"/>
            <p:nvPr/>
          </p:nvSpPr>
          <p:spPr>
            <a:xfrm>
              <a:off x="5572281" y="6012903"/>
              <a:ext cx="64258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WQI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DBC2A5E6-12BC-40CD-9A4B-D309F5CFD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4" y="740669"/>
            <a:ext cx="5769552" cy="3420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D7AA4-515D-4433-A04B-30CBE6831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42" y="4468313"/>
            <a:ext cx="5423405" cy="19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Related Work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8067119" y="2099436"/>
            <a:ext cx="3743883" cy="1390433"/>
            <a:chOff x="2551705" y="3965260"/>
            <a:chExt cx="2357003" cy="1426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Abhishruti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Bhuyan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Bipan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Tudu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Rajib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Bandyopadhyay,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Arunangshu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Ghosh, and Sanjeev Kumar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3965260"/>
              <a:ext cx="2336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ARMAX Modeling and Impedance Analysis of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Voltammetric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E-Tongue for Evaluation of Infused Tea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8067119" y="3859201"/>
            <a:ext cx="3743883" cy="1056714"/>
            <a:chOff x="2551705" y="4283314"/>
            <a:chExt cx="2357003" cy="10567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87836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Gazzaz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N.M.;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Yusoﬀ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M.K.; Aris, A.Z.;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Juahir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H.; Ramli, M.F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Artiﬁcial neural network modeling of the water quality index for Kinta River (Malaysia) using water quality variables as predictors.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67119" y="5300912"/>
            <a:ext cx="3743883" cy="1042598"/>
            <a:chOff x="2551705" y="4283314"/>
            <a:chExt cx="2357003" cy="10425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679581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Umair Ahmed 1,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Raﬁa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Mumtaz 1,* 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Hirra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Anwar 1,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A. Shah 1, Rabia Irfan 1 and José García-Nieto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Eﬃcient Water Quality Prediction Using Supervised Machine Learning</a:t>
              </a: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75744" y="251662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375744" y="395833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540004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0FDC020-AB63-457A-886B-3A3F23B6499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r="141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4269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3870665" y="390617"/>
            <a:ext cx="7972148" cy="2555968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071317" y="514439"/>
            <a:ext cx="817695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</a:rPr>
              <a:t>Predicting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</a:rPr>
              <a:t>consumability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</a:rPr>
              <a:t> of the ground water based on seasonal variation.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3681092"/>
            <a:ext cx="63440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BDFB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IT16170780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BDFB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THENUJA S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BDFB">
                  <a:lumMod val="75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48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SEASONAL VARIATION IN SRILANKA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78DE3-B8E3-49E1-A4E7-99ABE4815287}"/>
              </a:ext>
            </a:extLst>
          </p:cNvPr>
          <p:cNvSpPr/>
          <p:nvPr/>
        </p:nvSpPr>
        <p:spPr>
          <a:xfrm>
            <a:off x="1113670" y="902303"/>
            <a:ext cx="1014280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44" marR="0" lvl="1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Water supply department able to find best water quality sources based on seasonal variation. 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First Inter – monsoon season(March -  April).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Southwest – monsoon season(May – September).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Second Inter – monsoon season(October – November).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Northeast – monsoon season(December – February).</a:t>
            </a:r>
          </a:p>
          <a:p>
            <a:pPr marL="457144" marR="0" lvl="1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Seasonal variation impacts ground water quality.</a:t>
            </a:r>
          </a:p>
          <a:p>
            <a:pPr marL="342900" marR="0" lvl="0" indent="-3429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Objectives. 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Collecting past data from water supply department in dry zone areas.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Exploration of dataset.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Feature extraction from data.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Training model by using different machine learning algorithm.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Predict of water quality with high accuracy for seasons.</a:t>
            </a:r>
          </a:p>
          <a:p>
            <a:pPr marL="742894" marR="0" lvl="1" indent="-28575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Visualization of water sources on particular season.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521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FLOW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3D022-366B-4226-99EE-4C14D58C0BE5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4616" y="905522"/>
            <a:ext cx="6706938" cy="59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2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6939327" y="172166"/>
            <a:ext cx="4256856" cy="92325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565874"/>
                </a:solidFill>
                <a:effectLst/>
                <a:uLnTx/>
                <a:uFillTx/>
                <a:latin typeface="Arial"/>
                <a:cs typeface="+mj-cs"/>
              </a:rPr>
              <a:t>Related Work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61FBF-CA85-4B80-B439-96AC74D3B321}"/>
              </a:ext>
            </a:extLst>
          </p:cNvPr>
          <p:cNvSpPr txBox="1"/>
          <p:nvPr/>
        </p:nvSpPr>
        <p:spPr>
          <a:xfrm>
            <a:off x="7757138" y="1198305"/>
            <a:ext cx="37120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Wu, D., Wang, H., &amp; </a:t>
            </a:r>
            <a:r>
              <a:rPr lang="en-US" sz="1200" dirty="0" err="1"/>
              <a:t>Seidu</a:t>
            </a:r>
            <a:r>
              <a:rPr lang="en-US" sz="1200" dirty="0"/>
              <a:t>, R. (2019).” </a:t>
            </a:r>
            <a:r>
              <a:rPr lang="en-US" sz="1200" b="1" dirty="0"/>
              <a:t>A Tensor Model for Quality Analysis in Industrial Drinking Water Supply System</a:t>
            </a:r>
            <a:r>
              <a:rPr lang="en-US" sz="1200" dirty="0"/>
              <a:t>”. 2019 IEEE Intl Conf on Dependable, Autonomic and Secure Computing, Intl Conf on Pervasive Intelligence and Computing, Intl Conf on Cloud and Big Data Computing, Intl Conf on Cyber.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D8A16-A2F6-456A-A717-A5FFE7955726}"/>
              </a:ext>
            </a:extLst>
          </p:cNvPr>
          <p:cNvSpPr txBox="1"/>
          <p:nvPr/>
        </p:nvSpPr>
        <p:spPr>
          <a:xfrm>
            <a:off x="7757138" y="2621455"/>
            <a:ext cx="3712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lang="en-US" sz="1200" dirty="0"/>
              <a:t>[2] Yuanyuan Wang, Ian Zhou, </a:t>
            </a:r>
            <a:r>
              <a:rPr lang="en-US" sz="1200" dirty="0" err="1"/>
              <a:t>Kejia</a:t>
            </a:r>
            <a:r>
              <a:rPr lang="en-US" sz="1200" dirty="0"/>
              <a:t> Chen, </a:t>
            </a:r>
            <a:r>
              <a:rPr lang="en-US" sz="1200" dirty="0" err="1"/>
              <a:t>Yunyun</a:t>
            </a:r>
            <a:r>
              <a:rPr lang="en-US" sz="1200" dirty="0"/>
              <a:t> Wang, </a:t>
            </a:r>
            <a:r>
              <a:rPr lang="en-US" sz="1200" dirty="0" err="1"/>
              <a:t>Linfeng</a:t>
            </a:r>
            <a:r>
              <a:rPr lang="en-US" sz="1200" dirty="0"/>
              <a:t> Liu. </a:t>
            </a:r>
            <a:r>
              <a:rPr lang="en-US" sz="1200" b="1" dirty="0"/>
              <a:t>“Water quality prediction method based on LSTM neural network”. </a:t>
            </a:r>
            <a:r>
              <a:rPr lang="en-US" sz="1200" dirty="0"/>
              <a:t>2017 12th International Conference on Intelligent Systems and Knowledge Engineering (ISKE).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9EF4F-6E4B-4FF4-B5CE-70863213E613}"/>
              </a:ext>
            </a:extLst>
          </p:cNvPr>
          <p:cNvSpPr txBox="1"/>
          <p:nvPr/>
        </p:nvSpPr>
        <p:spPr>
          <a:xfrm>
            <a:off x="7757138" y="3905491"/>
            <a:ext cx="3712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[3] Juan </a:t>
            </a:r>
            <a:r>
              <a:rPr lang="en-US" sz="1200" dirty="0" err="1"/>
              <a:t>zhang</a:t>
            </a:r>
            <a:r>
              <a:rPr lang="en-US" sz="1200" dirty="0"/>
              <a:t>, &amp; </a:t>
            </a:r>
            <a:r>
              <a:rPr lang="en-US" sz="1200" dirty="0" err="1"/>
              <a:t>Changjun</a:t>
            </a:r>
            <a:r>
              <a:rPr lang="en-US" sz="1200" dirty="0"/>
              <a:t> Zhu. (2009). </a:t>
            </a:r>
            <a:r>
              <a:rPr lang="en-US" sz="1200" b="1" dirty="0"/>
              <a:t>“Surface water quality prediction using ARMARBF model”. </a:t>
            </a:r>
            <a:r>
              <a:rPr lang="en-US" sz="1200" dirty="0"/>
              <a:t>2009 2nd International Conference on Power Electronics and Intelligent Transportation System (PEITS). </a:t>
            </a:r>
          </a:p>
        </p:txBody>
      </p: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6936905" y="130651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6936905" y="2742094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6936905" y="3985762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3CB59-325D-44BA-9504-44ECFF3411FF}"/>
              </a:ext>
            </a:extLst>
          </p:cNvPr>
          <p:cNvSpPr txBox="1"/>
          <p:nvPr/>
        </p:nvSpPr>
        <p:spPr>
          <a:xfrm>
            <a:off x="7757138" y="5046072"/>
            <a:ext cx="3712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[4]</a:t>
            </a:r>
            <a:r>
              <a:rPr lang="en-US" sz="1200" b="1" dirty="0"/>
              <a:t> “Seasonal Variation of Water Quality Parameters in Different Geomorphic Channels of the Upper </a:t>
            </a:r>
            <a:r>
              <a:rPr lang="en-US" sz="1200" b="1" dirty="0" err="1"/>
              <a:t>Malwathu</a:t>
            </a:r>
            <a:r>
              <a:rPr lang="en-US" sz="1200" b="1" dirty="0"/>
              <a:t> </a:t>
            </a:r>
            <a:r>
              <a:rPr lang="en-US" sz="1200" b="1" dirty="0" err="1"/>
              <a:t>Oya</a:t>
            </a:r>
            <a:r>
              <a:rPr lang="en-US" sz="1200" b="1" dirty="0"/>
              <a:t> in Anuradhapura, Sri Lanka”</a:t>
            </a:r>
            <a:r>
              <a:rPr lang="en-US" sz="1200" dirty="0"/>
              <a:t>. P.A.C.T. </a:t>
            </a:r>
            <a:r>
              <a:rPr lang="en-US" sz="1200" dirty="0" err="1"/>
              <a:t>Perera</a:t>
            </a:r>
            <a:r>
              <a:rPr lang="en-US" sz="1200" dirty="0"/>
              <a:t>, T.V. </a:t>
            </a:r>
            <a:r>
              <a:rPr lang="en-US" sz="1200" dirty="0" err="1"/>
              <a:t>Sundarabarathy</a:t>
            </a:r>
            <a:r>
              <a:rPr lang="en-US" sz="1200" dirty="0"/>
              <a:t>, T. </a:t>
            </a:r>
            <a:r>
              <a:rPr lang="en-US" sz="1200" dirty="0" err="1"/>
              <a:t>Sivananthawer</a:t>
            </a:r>
            <a:r>
              <a:rPr lang="en-US" sz="1200" dirty="0"/>
              <a:t> and U. </a:t>
            </a:r>
            <a:r>
              <a:rPr lang="en-US" sz="1200" dirty="0" err="1"/>
              <a:t>Edirisinghe</a:t>
            </a:r>
            <a:r>
              <a:rPr lang="en-US" sz="1200" dirty="0"/>
              <a:t>.</a:t>
            </a:r>
          </a:p>
        </p:txBody>
      </p:sp>
      <p:sp>
        <p:nvSpPr>
          <p:cNvPr id="20" name="Chevron 2">
            <a:extLst>
              <a:ext uri="{FF2B5EF4-FFF2-40B4-BE49-F238E27FC236}">
                <a16:creationId xmlns:a16="http://schemas.microsoft.com/office/drawing/2014/main" id="{174951AC-4A4A-4CAC-A80A-200444718683}"/>
              </a:ext>
            </a:extLst>
          </p:cNvPr>
          <p:cNvSpPr/>
          <p:nvPr/>
        </p:nvSpPr>
        <p:spPr>
          <a:xfrm rot="5400000">
            <a:off x="6936905" y="5126343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8BB6B97-1657-483C-893B-878A870EEF35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9" r="123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3847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5063504" y="1842113"/>
            <a:ext cx="2156062" cy="4206297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359B4-40C5-4629-A022-6803E914D766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500552-B00E-46A7-98C2-AA09DD86C0BA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57755-0C17-4AC4-99E0-5B1C1DCDBC23}"/>
              </a:ext>
            </a:extLst>
          </p:cNvPr>
          <p:cNvGrpSpPr/>
          <p:nvPr/>
        </p:nvGrpSpPr>
        <p:grpSpPr>
          <a:xfrm>
            <a:off x="7536161" y="4490851"/>
            <a:ext cx="3852000" cy="1335003"/>
            <a:chOff x="395534" y="3675890"/>
            <a:chExt cx="3972999" cy="13350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C5D58-FE96-4F5E-9CC6-E9CC0F375512}"/>
                </a:ext>
              </a:extLst>
            </p:cNvPr>
            <p:cNvSpPr txBox="1"/>
            <p:nvPr/>
          </p:nvSpPr>
          <p:spPr>
            <a:xfrm>
              <a:off x="395534" y="3675890"/>
              <a:ext cx="3972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Non-Functional Requirements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High performance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Reliability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friendly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Scalable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0DD5F-9666-48EA-98EF-56A713EB3E5C}"/>
              </a:ext>
            </a:extLst>
          </p:cNvPr>
          <p:cNvGrpSpPr/>
          <p:nvPr/>
        </p:nvGrpSpPr>
        <p:grpSpPr>
          <a:xfrm>
            <a:off x="621388" y="2328205"/>
            <a:ext cx="3852000" cy="2693498"/>
            <a:chOff x="395534" y="3829888"/>
            <a:chExt cx="3972999" cy="4741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E82278-47C2-4EBA-A309-9C29FE4C08E2}"/>
                </a:ext>
              </a:extLst>
            </p:cNvPr>
            <p:cNvSpPr txBox="1"/>
            <p:nvPr/>
          </p:nvSpPr>
          <p:spPr>
            <a:xfrm>
              <a:off x="395534" y="3829888"/>
              <a:ext cx="3972999" cy="921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Requirements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E0391-18C3-4B18-AB79-7518BA737E7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30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Detect consumability of a given water sample real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Display results on mobile app in a user friendly way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Device to analyze the water sample</a:t>
              </a:r>
            </a:p>
          </p:txBody>
        </p:sp>
      </p:grp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8E62C2CD-4C77-43C8-AAD3-FC17A86E911E}"/>
              </a:ext>
            </a:extLst>
          </p:cNvPr>
          <p:cNvSpPr/>
          <p:nvPr/>
        </p:nvSpPr>
        <p:spPr>
          <a:xfrm flipH="1">
            <a:off x="6503590" y="2623910"/>
            <a:ext cx="335781" cy="2769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72C56574-BC7D-4016-8317-A561E1E04A5E}"/>
              </a:ext>
            </a:extLst>
          </p:cNvPr>
          <p:cNvSpPr/>
          <p:nvPr/>
        </p:nvSpPr>
        <p:spPr>
          <a:xfrm rot="18805991">
            <a:off x="5433711" y="3131092"/>
            <a:ext cx="343335" cy="33975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8EF2BDD4-1BE7-4751-83B9-A9DBB716DAF0}"/>
              </a:ext>
            </a:extLst>
          </p:cNvPr>
          <p:cNvSpPr>
            <a:spLocks noChangeAspect="1"/>
          </p:cNvSpPr>
          <p:nvPr/>
        </p:nvSpPr>
        <p:spPr>
          <a:xfrm>
            <a:off x="5284738" y="4234730"/>
            <a:ext cx="243278" cy="35146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7">
            <a:extLst>
              <a:ext uri="{FF2B5EF4-FFF2-40B4-BE49-F238E27FC236}">
                <a16:creationId xmlns:a16="http://schemas.microsoft.com/office/drawing/2014/main" id="{1E6EDD68-DB3F-4603-8065-B9BA6F6FBB45}"/>
              </a:ext>
            </a:extLst>
          </p:cNvPr>
          <p:cNvSpPr/>
          <p:nvPr/>
        </p:nvSpPr>
        <p:spPr>
          <a:xfrm>
            <a:off x="6745034" y="3639017"/>
            <a:ext cx="250235" cy="457911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EB8E50D-6D72-41C9-B13D-FFCD07512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93" y="1971674"/>
            <a:ext cx="384711" cy="38471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8A7B0DF-78DC-46FE-80B9-57C3543AE36A}"/>
              </a:ext>
            </a:extLst>
          </p:cNvPr>
          <p:cNvGrpSpPr/>
          <p:nvPr/>
        </p:nvGrpSpPr>
        <p:grpSpPr>
          <a:xfrm>
            <a:off x="7542789" y="1595251"/>
            <a:ext cx="3852000" cy="2258332"/>
            <a:chOff x="395534" y="3675890"/>
            <a:chExt cx="3972999" cy="2258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1271CE-D1FF-4FC4-95FC-F314A52B85F9}"/>
                </a:ext>
              </a:extLst>
            </p:cNvPr>
            <p:cNvSpPr txBox="1"/>
            <p:nvPr/>
          </p:nvSpPr>
          <p:spPr>
            <a:xfrm>
              <a:off x="395534" y="3675890"/>
              <a:ext cx="3972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Functional Requirements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18399C-B9D5-4AA7-8768-A3DCF07AE5AC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 device to analyze a given water sample</a:t>
              </a:r>
            </a:p>
            <a:p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Transfer data to the cloud wirelessly and store data</a:t>
              </a:r>
            </a:p>
            <a:p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Predict consumability of water using 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7FC1BAF-1178-4C25-9B68-4CAA85850D35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F0CE34-D5CF-4C24-87B7-C1022B55071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01E6C1B-315B-4830-BC51-0D64D3C3C6D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9" r="29059"/>
          <a:stretch>
            <a:fillRect/>
          </a:stretch>
        </p:blipFill>
        <p:spPr/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1766E6-3B4B-4B74-ADC6-44164B815A37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6395323" cy="72424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Commercial Purpose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92680F-7827-4EB4-8C47-21BEE4BD9022}"/>
              </a:ext>
            </a:extLst>
          </p:cNvPr>
          <p:cNvGrpSpPr/>
          <p:nvPr/>
        </p:nvGrpSpPr>
        <p:grpSpPr>
          <a:xfrm>
            <a:off x="670711" y="2332706"/>
            <a:ext cx="4107160" cy="493882"/>
            <a:chOff x="670711" y="2332706"/>
            <a:chExt cx="4107160" cy="493882"/>
          </a:xfrm>
        </p:grpSpPr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0224D828-77BB-4833-B9F2-09E48398044C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601F1B-4E83-4A55-925D-FEFC830B3D9A}"/>
                </a:ext>
              </a:extLst>
            </p:cNvPr>
            <p:cNvSpPr txBox="1"/>
            <p:nvPr/>
          </p:nvSpPr>
          <p:spPr>
            <a:xfrm>
              <a:off x="1510174" y="2418064"/>
              <a:ext cx="24175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 water sources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C47468-E8A6-4F1E-BC17-C0DBDD81A732}"/>
              </a:ext>
            </a:extLst>
          </p:cNvPr>
          <p:cNvGrpSpPr/>
          <p:nvPr/>
        </p:nvGrpSpPr>
        <p:grpSpPr>
          <a:xfrm>
            <a:off x="670711" y="3924301"/>
            <a:ext cx="4107160" cy="493882"/>
            <a:chOff x="670711" y="4361623"/>
            <a:chExt cx="4107160" cy="493882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4C0D281F-E95B-459B-BF18-A23BFCDEFB58}"/>
                </a:ext>
              </a:extLst>
            </p:cNvPr>
            <p:cNvSpPr/>
            <p:nvPr/>
          </p:nvSpPr>
          <p:spPr>
            <a:xfrm rot="5400000">
              <a:off x="2477350" y="2554984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858607-0B79-484D-8DF2-67CDBE22CF8E}"/>
                </a:ext>
              </a:extLst>
            </p:cNvPr>
            <p:cNvSpPr txBox="1"/>
            <p:nvPr/>
          </p:nvSpPr>
          <p:spPr>
            <a:xfrm>
              <a:off x="1510174" y="4446982"/>
              <a:ext cx="24175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Existing water plants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625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Technologies to be 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87748-434E-4833-A9A2-066925E3D3A5}"/>
              </a:ext>
            </a:extLst>
          </p:cNvPr>
          <p:cNvSpPr/>
          <p:nvPr/>
        </p:nvSpPr>
        <p:spPr>
          <a:xfrm>
            <a:off x="6098063" y="2153634"/>
            <a:ext cx="45719" cy="28414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E4EDA-6116-4903-A3A4-7A67CCC72FBB}"/>
              </a:ext>
            </a:extLst>
          </p:cNvPr>
          <p:cNvSpPr/>
          <p:nvPr/>
        </p:nvSpPr>
        <p:spPr>
          <a:xfrm>
            <a:off x="5630398" y="3126090"/>
            <a:ext cx="83246" cy="18690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9F7C5-ECD2-4DEE-948F-B04CF6A0C6D6}"/>
              </a:ext>
            </a:extLst>
          </p:cNvPr>
          <p:cNvSpPr/>
          <p:nvPr/>
        </p:nvSpPr>
        <p:spPr>
          <a:xfrm>
            <a:off x="6468396" y="2943212"/>
            <a:ext cx="108000" cy="20518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2DE8D-93F1-4AEA-86DF-9EE9C82D46EE}"/>
              </a:ext>
            </a:extLst>
          </p:cNvPr>
          <p:cNvSpPr/>
          <p:nvPr/>
        </p:nvSpPr>
        <p:spPr>
          <a:xfrm>
            <a:off x="522501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20A298-7B66-47E9-9DA8-C1BF7A0B5F65}"/>
              </a:ext>
            </a:extLst>
          </p:cNvPr>
          <p:cNvSpPr/>
          <p:nvPr/>
        </p:nvSpPr>
        <p:spPr>
          <a:xfrm>
            <a:off x="684655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63295C36-B8F1-47CD-B795-351DBFE96084}"/>
              </a:ext>
            </a:extLst>
          </p:cNvPr>
          <p:cNvSpPr>
            <a:spLocks/>
          </p:cNvSpPr>
          <p:nvPr/>
        </p:nvSpPr>
        <p:spPr bwMode="auto">
          <a:xfrm flipH="1">
            <a:off x="5068173" y="4806847"/>
            <a:ext cx="2304256" cy="1690935"/>
          </a:xfrm>
          <a:custGeom>
            <a:avLst/>
            <a:gdLst/>
            <a:ahLst/>
            <a:cxnLst/>
            <a:rect l="l" t="t" r="r" b="b"/>
            <a:pathLst>
              <a:path w="2304256" h="1690935">
                <a:moveTo>
                  <a:pt x="2302739" y="0"/>
                </a:moveTo>
                <a:lnTo>
                  <a:pt x="270214" y="0"/>
                </a:lnTo>
                <a:lnTo>
                  <a:pt x="270214" y="25876"/>
                </a:lnTo>
                <a:lnTo>
                  <a:pt x="266297" y="60666"/>
                </a:lnTo>
                <a:lnTo>
                  <a:pt x="254549" y="96265"/>
                </a:lnTo>
                <a:lnTo>
                  <a:pt x="233402" y="139146"/>
                </a:lnTo>
                <a:lnTo>
                  <a:pt x="207556" y="178790"/>
                </a:lnTo>
                <a:lnTo>
                  <a:pt x="179359" y="213579"/>
                </a:lnTo>
                <a:lnTo>
                  <a:pt x="149597" y="249179"/>
                </a:lnTo>
                <a:lnTo>
                  <a:pt x="118268" y="281542"/>
                </a:lnTo>
                <a:lnTo>
                  <a:pt x="86938" y="313904"/>
                </a:lnTo>
                <a:lnTo>
                  <a:pt x="57176" y="349503"/>
                </a:lnTo>
                <a:lnTo>
                  <a:pt x="46994" y="359212"/>
                </a:lnTo>
                <a:lnTo>
                  <a:pt x="34462" y="371348"/>
                </a:lnTo>
                <a:lnTo>
                  <a:pt x="21148" y="385911"/>
                </a:lnTo>
                <a:lnTo>
                  <a:pt x="10182" y="400475"/>
                </a:lnTo>
                <a:lnTo>
                  <a:pt x="3134" y="418274"/>
                </a:lnTo>
                <a:lnTo>
                  <a:pt x="0" y="437691"/>
                </a:lnTo>
                <a:lnTo>
                  <a:pt x="3916" y="457918"/>
                </a:lnTo>
                <a:lnTo>
                  <a:pt x="14099" y="477336"/>
                </a:lnTo>
                <a:lnTo>
                  <a:pt x="31329" y="493517"/>
                </a:lnTo>
                <a:lnTo>
                  <a:pt x="50910" y="504844"/>
                </a:lnTo>
                <a:lnTo>
                  <a:pt x="75190" y="515362"/>
                </a:lnTo>
                <a:lnTo>
                  <a:pt x="101037" y="524261"/>
                </a:lnTo>
                <a:lnTo>
                  <a:pt x="126883" y="533162"/>
                </a:lnTo>
                <a:lnTo>
                  <a:pt x="151947" y="542060"/>
                </a:lnTo>
                <a:lnTo>
                  <a:pt x="176227" y="552579"/>
                </a:lnTo>
                <a:lnTo>
                  <a:pt x="198157" y="563906"/>
                </a:lnTo>
                <a:lnTo>
                  <a:pt x="213822" y="578469"/>
                </a:lnTo>
                <a:lnTo>
                  <a:pt x="209123" y="597886"/>
                </a:lnTo>
                <a:lnTo>
                  <a:pt x="200507" y="615686"/>
                </a:lnTo>
                <a:lnTo>
                  <a:pt x="191891" y="634295"/>
                </a:lnTo>
                <a:lnTo>
                  <a:pt x="182493" y="652094"/>
                </a:lnTo>
                <a:lnTo>
                  <a:pt x="173877" y="669893"/>
                </a:lnTo>
                <a:lnTo>
                  <a:pt x="167611" y="687693"/>
                </a:lnTo>
                <a:lnTo>
                  <a:pt x="165262" y="703874"/>
                </a:lnTo>
                <a:lnTo>
                  <a:pt x="166828" y="721673"/>
                </a:lnTo>
                <a:lnTo>
                  <a:pt x="175443" y="737855"/>
                </a:lnTo>
                <a:lnTo>
                  <a:pt x="191108" y="754036"/>
                </a:lnTo>
                <a:lnTo>
                  <a:pt x="213822" y="770218"/>
                </a:lnTo>
                <a:lnTo>
                  <a:pt x="209123" y="783163"/>
                </a:lnTo>
                <a:lnTo>
                  <a:pt x="202073" y="796108"/>
                </a:lnTo>
                <a:lnTo>
                  <a:pt x="196591" y="811480"/>
                </a:lnTo>
                <a:lnTo>
                  <a:pt x="195024" y="827661"/>
                </a:lnTo>
                <a:lnTo>
                  <a:pt x="198157" y="843843"/>
                </a:lnTo>
                <a:lnTo>
                  <a:pt x="206773" y="858406"/>
                </a:lnTo>
                <a:lnTo>
                  <a:pt x="217738" y="869733"/>
                </a:lnTo>
                <a:lnTo>
                  <a:pt x="231836" y="880250"/>
                </a:lnTo>
                <a:lnTo>
                  <a:pt x="245934" y="887532"/>
                </a:lnTo>
                <a:lnTo>
                  <a:pt x="259249" y="896432"/>
                </a:lnTo>
                <a:lnTo>
                  <a:pt x="271781" y="908568"/>
                </a:lnTo>
                <a:lnTo>
                  <a:pt x="278829" y="921513"/>
                </a:lnTo>
                <a:lnTo>
                  <a:pt x="285878" y="944976"/>
                </a:lnTo>
                <a:lnTo>
                  <a:pt x="285878" y="971675"/>
                </a:lnTo>
                <a:lnTo>
                  <a:pt x="283529" y="996756"/>
                </a:lnTo>
                <a:lnTo>
                  <a:pt x="277263" y="1022646"/>
                </a:lnTo>
                <a:lnTo>
                  <a:pt x="271781" y="1047727"/>
                </a:lnTo>
                <a:lnTo>
                  <a:pt x="267865" y="1070381"/>
                </a:lnTo>
                <a:lnTo>
                  <a:pt x="264732" y="1102744"/>
                </a:lnTo>
                <a:lnTo>
                  <a:pt x="267865" y="1131870"/>
                </a:lnTo>
                <a:lnTo>
                  <a:pt x="276480" y="1158569"/>
                </a:lnTo>
                <a:lnTo>
                  <a:pt x="287445" y="1182033"/>
                </a:lnTo>
                <a:lnTo>
                  <a:pt x="303109" y="1200640"/>
                </a:lnTo>
                <a:lnTo>
                  <a:pt x="323474" y="1218440"/>
                </a:lnTo>
                <a:lnTo>
                  <a:pt x="343054" y="1233004"/>
                </a:lnTo>
                <a:lnTo>
                  <a:pt x="365767" y="1245140"/>
                </a:lnTo>
                <a:lnTo>
                  <a:pt x="388482" y="1255658"/>
                </a:lnTo>
                <a:lnTo>
                  <a:pt x="411195" y="1261321"/>
                </a:lnTo>
                <a:lnTo>
                  <a:pt x="452706" y="1268603"/>
                </a:lnTo>
                <a:lnTo>
                  <a:pt x="496567" y="1271839"/>
                </a:lnTo>
                <a:lnTo>
                  <a:pt x="542777" y="1270221"/>
                </a:lnTo>
                <a:lnTo>
                  <a:pt x="588205" y="1265367"/>
                </a:lnTo>
                <a:lnTo>
                  <a:pt x="633632" y="1259702"/>
                </a:lnTo>
                <a:lnTo>
                  <a:pt x="676710" y="1250803"/>
                </a:lnTo>
                <a:lnTo>
                  <a:pt x="715087" y="1240286"/>
                </a:lnTo>
                <a:lnTo>
                  <a:pt x="748766" y="1228958"/>
                </a:lnTo>
                <a:lnTo>
                  <a:pt x="762864" y="1224104"/>
                </a:lnTo>
                <a:lnTo>
                  <a:pt x="781662" y="1218440"/>
                </a:lnTo>
                <a:lnTo>
                  <a:pt x="802025" y="1212777"/>
                </a:lnTo>
                <a:lnTo>
                  <a:pt x="823173" y="1207113"/>
                </a:lnTo>
                <a:lnTo>
                  <a:pt x="845886" y="1203877"/>
                </a:lnTo>
                <a:lnTo>
                  <a:pt x="868600" y="1202259"/>
                </a:lnTo>
                <a:lnTo>
                  <a:pt x="888180" y="1205495"/>
                </a:lnTo>
                <a:lnTo>
                  <a:pt x="905412" y="1212777"/>
                </a:lnTo>
                <a:lnTo>
                  <a:pt x="921076" y="1227340"/>
                </a:lnTo>
                <a:lnTo>
                  <a:pt x="935175" y="1250803"/>
                </a:lnTo>
                <a:lnTo>
                  <a:pt x="948489" y="1280738"/>
                </a:lnTo>
                <a:lnTo>
                  <a:pt x="961021" y="1315528"/>
                </a:lnTo>
                <a:lnTo>
                  <a:pt x="971203" y="1355173"/>
                </a:lnTo>
                <a:lnTo>
                  <a:pt x="981385" y="1396435"/>
                </a:lnTo>
                <a:lnTo>
                  <a:pt x="990000" y="1439316"/>
                </a:lnTo>
                <a:lnTo>
                  <a:pt x="997832" y="1483005"/>
                </a:lnTo>
                <a:lnTo>
                  <a:pt x="1005665" y="1525886"/>
                </a:lnTo>
                <a:lnTo>
                  <a:pt x="1011148" y="1565530"/>
                </a:lnTo>
                <a:lnTo>
                  <a:pt x="1018196" y="1602747"/>
                </a:lnTo>
                <a:lnTo>
                  <a:pt x="1023680" y="1633491"/>
                </a:lnTo>
                <a:lnTo>
                  <a:pt x="1028379" y="1660191"/>
                </a:lnTo>
                <a:lnTo>
                  <a:pt x="1134898" y="1678799"/>
                </a:lnTo>
                <a:lnTo>
                  <a:pt x="1242983" y="1689317"/>
                </a:lnTo>
                <a:lnTo>
                  <a:pt x="1354201" y="1690935"/>
                </a:lnTo>
                <a:lnTo>
                  <a:pt x="1467769" y="1685272"/>
                </a:lnTo>
                <a:lnTo>
                  <a:pt x="1585253" y="1669090"/>
                </a:lnTo>
                <a:lnTo>
                  <a:pt x="1705871" y="1646436"/>
                </a:lnTo>
                <a:lnTo>
                  <a:pt x="1829621" y="1615692"/>
                </a:lnTo>
                <a:lnTo>
                  <a:pt x="1959636" y="1577666"/>
                </a:lnTo>
                <a:lnTo>
                  <a:pt x="2093568" y="1533168"/>
                </a:lnTo>
                <a:lnTo>
                  <a:pt x="2078686" y="1496759"/>
                </a:lnTo>
                <a:lnTo>
                  <a:pt x="2064589" y="1455497"/>
                </a:lnTo>
                <a:lnTo>
                  <a:pt x="2052057" y="1410189"/>
                </a:lnTo>
                <a:lnTo>
                  <a:pt x="2039525" y="1365691"/>
                </a:lnTo>
                <a:lnTo>
                  <a:pt x="2027777" y="1326046"/>
                </a:lnTo>
                <a:lnTo>
                  <a:pt x="2015246" y="1293683"/>
                </a:lnTo>
                <a:lnTo>
                  <a:pt x="2006630" y="1271839"/>
                </a:lnTo>
                <a:lnTo>
                  <a:pt x="1996448" y="1241903"/>
                </a:lnTo>
                <a:lnTo>
                  <a:pt x="1986266" y="1207922"/>
                </a:lnTo>
                <a:lnTo>
                  <a:pt x="1975300" y="1169896"/>
                </a:lnTo>
                <a:lnTo>
                  <a:pt x="1965119" y="1130252"/>
                </a:lnTo>
                <a:lnTo>
                  <a:pt x="1954937" y="1088990"/>
                </a:lnTo>
                <a:lnTo>
                  <a:pt x="1946321" y="1047727"/>
                </a:lnTo>
                <a:lnTo>
                  <a:pt x="1940839" y="1009701"/>
                </a:lnTo>
                <a:lnTo>
                  <a:pt x="1936923" y="973293"/>
                </a:lnTo>
                <a:lnTo>
                  <a:pt x="1935356" y="943358"/>
                </a:lnTo>
                <a:lnTo>
                  <a:pt x="1936923" y="918276"/>
                </a:lnTo>
                <a:lnTo>
                  <a:pt x="1949455" y="865687"/>
                </a:lnTo>
                <a:lnTo>
                  <a:pt x="1965119" y="817143"/>
                </a:lnTo>
                <a:lnTo>
                  <a:pt x="1984700" y="771026"/>
                </a:lnTo>
                <a:lnTo>
                  <a:pt x="2008980" y="730573"/>
                </a:lnTo>
                <a:lnTo>
                  <a:pt x="2045008" y="680412"/>
                </a:lnTo>
                <a:lnTo>
                  <a:pt x="2081820" y="630249"/>
                </a:lnTo>
                <a:lnTo>
                  <a:pt x="2118631" y="581705"/>
                </a:lnTo>
                <a:lnTo>
                  <a:pt x="2156226" y="529925"/>
                </a:lnTo>
                <a:lnTo>
                  <a:pt x="2189904" y="477336"/>
                </a:lnTo>
                <a:lnTo>
                  <a:pt x="2222800" y="423128"/>
                </a:lnTo>
                <a:lnTo>
                  <a:pt x="2250214" y="364066"/>
                </a:lnTo>
                <a:lnTo>
                  <a:pt x="2272927" y="300959"/>
                </a:lnTo>
                <a:lnTo>
                  <a:pt x="2290158" y="227334"/>
                </a:lnTo>
                <a:lnTo>
                  <a:pt x="2299557" y="152091"/>
                </a:lnTo>
                <a:lnTo>
                  <a:pt x="2304256" y="752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9" name="Pentagon 10">
            <a:extLst>
              <a:ext uri="{FF2B5EF4-FFF2-40B4-BE49-F238E27FC236}">
                <a16:creationId xmlns:a16="http://schemas.microsoft.com/office/drawing/2014/main" id="{0AADD642-0B32-4075-930B-6CF866CC0EA9}"/>
              </a:ext>
            </a:extLst>
          </p:cNvPr>
          <p:cNvSpPr/>
          <p:nvPr/>
        </p:nvSpPr>
        <p:spPr>
          <a:xfrm>
            <a:off x="6865962" y="4059101"/>
            <a:ext cx="1898526" cy="484632"/>
          </a:xfrm>
          <a:prstGeom prst="homePlate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82B37E-D810-4D84-9019-24BFDDA4A3B6}"/>
              </a:ext>
            </a:extLst>
          </p:cNvPr>
          <p:cNvGrpSpPr/>
          <p:nvPr/>
        </p:nvGrpSpPr>
        <p:grpSpPr>
          <a:xfrm>
            <a:off x="8994490" y="3986007"/>
            <a:ext cx="2552860" cy="923330"/>
            <a:chOff x="2551704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2B075B-7EC0-4E74-A446-F6D5817FB6C7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DynamoDB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Kinesis Firehouse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9CCA2A-8588-4FF9-B573-25DAA8574556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Cloud Storage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Pentagon 14">
            <a:extLst>
              <a:ext uri="{FF2B5EF4-FFF2-40B4-BE49-F238E27FC236}">
                <a16:creationId xmlns:a16="http://schemas.microsoft.com/office/drawing/2014/main" id="{7EB885E5-F95F-4444-B0F7-5D1AF6658A7D}"/>
              </a:ext>
            </a:extLst>
          </p:cNvPr>
          <p:cNvSpPr/>
          <p:nvPr/>
        </p:nvSpPr>
        <p:spPr>
          <a:xfrm>
            <a:off x="6456040" y="2458580"/>
            <a:ext cx="1898526" cy="484632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Pentagon 15">
            <a:extLst>
              <a:ext uri="{FF2B5EF4-FFF2-40B4-BE49-F238E27FC236}">
                <a16:creationId xmlns:a16="http://schemas.microsoft.com/office/drawing/2014/main" id="{89E741F7-0904-4D78-AB6A-44FA2C446555}"/>
              </a:ext>
            </a:extLst>
          </p:cNvPr>
          <p:cNvSpPr/>
          <p:nvPr/>
        </p:nvSpPr>
        <p:spPr>
          <a:xfrm flipH="1">
            <a:off x="3415406" y="4059101"/>
            <a:ext cx="1898526" cy="484632"/>
          </a:xfrm>
          <a:prstGeom prst="homePlate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entagon 16">
            <a:extLst>
              <a:ext uri="{FF2B5EF4-FFF2-40B4-BE49-F238E27FC236}">
                <a16:creationId xmlns:a16="http://schemas.microsoft.com/office/drawing/2014/main" id="{32B77047-4FD5-4C65-9514-AFFCD53CB0CE}"/>
              </a:ext>
            </a:extLst>
          </p:cNvPr>
          <p:cNvSpPr/>
          <p:nvPr/>
        </p:nvSpPr>
        <p:spPr>
          <a:xfrm flipH="1">
            <a:off x="3364811" y="2641458"/>
            <a:ext cx="2352621" cy="484632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3A565-F762-4FF1-8A8F-8D4155726C2B}"/>
              </a:ext>
            </a:extLst>
          </p:cNvPr>
          <p:cNvGrpSpPr/>
          <p:nvPr/>
        </p:nvGrpSpPr>
        <p:grpSpPr>
          <a:xfrm>
            <a:off x="842519" y="4410330"/>
            <a:ext cx="2552859" cy="1226776"/>
            <a:chOff x="2551706" y="4283314"/>
            <a:chExt cx="2357002" cy="5854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73E0B5-6DC9-4B3A-81D6-560A50541C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308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Android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Angular JS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380578-10C8-4725-8D6B-A7652D0F5DBB}"/>
                </a:ext>
              </a:extLst>
            </p:cNvPr>
            <p:cNvSpPr txBox="1"/>
            <p:nvPr/>
          </p:nvSpPr>
          <p:spPr>
            <a:xfrm>
              <a:off x="2551706" y="4283314"/>
              <a:ext cx="2357002" cy="308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Mobile App and Dashboard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3F7B1B-AE39-4F77-BF9D-9ECD70B1B859}"/>
              </a:ext>
            </a:extLst>
          </p:cNvPr>
          <p:cNvGrpSpPr/>
          <p:nvPr/>
        </p:nvGrpSpPr>
        <p:grpSpPr>
          <a:xfrm>
            <a:off x="8764488" y="2302296"/>
            <a:ext cx="2552859" cy="923330"/>
            <a:chOff x="2551704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39854F-5EDD-4033-9699-E135B043B41A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Arduino IDE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Ubidots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9ED74-A1BD-408D-83DB-30D59CB41A8A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Micro controller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C6E87-F922-4623-9334-1035251B5ECF}"/>
              </a:ext>
            </a:extLst>
          </p:cNvPr>
          <p:cNvGrpSpPr/>
          <p:nvPr/>
        </p:nvGrpSpPr>
        <p:grpSpPr>
          <a:xfrm>
            <a:off x="330575" y="2410010"/>
            <a:ext cx="2964160" cy="1582781"/>
            <a:chOff x="2551704" y="4283314"/>
            <a:chExt cx="2357003" cy="6648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04AAC6-35C1-4AD9-B788-5977516F3A24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38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Keras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Python, OpenCV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Tensorflow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Matlab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1AE05-6134-408F-B2FF-1CEEF1EBB2C8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Neural Network Technique Frameworks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Pentagon 30">
            <a:extLst>
              <a:ext uri="{FF2B5EF4-FFF2-40B4-BE49-F238E27FC236}">
                <a16:creationId xmlns:a16="http://schemas.microsoft.com/office/drawing/2014/main" id="{D996E087-40CD-42D8-8BF8-FCEDAA5616EA}"/>
              </a:ext>
            </a:extLst>
          </p:cNvPr>
          <p:cNvSpPr/>
          <p:nvPr/>
        </p:nvSpPr>
        <p:spPr>
          <a:xfrm>
            <a:off x="4476002" y="1669002"/>
            <a:ext cx="3211003" cy="484632"/>
          </a:xfrm>
          <a:custGeom>
            <a:avLst/>
            <a:gdLst/>
            <a:ahLst/>
            <a:cxnLst/>
            <a:rect l="l" t="t" r="r" b="b"/>
            <a:pathLst>
              <a:path w="3211003" h="484632">
                <a:moveTo>
                  <a:pt x="242316" y="0"/>
                </a:moveTo>
                <a:lnTo>
                  <a:pt x="1591003" y="0"/>
                </a:lnTo>
                <a:lnTo>
                  <a:pt x="1620000" y="0"/>
                </a:lnTo>
                <a:lnTo>
                  <a:pt x="2968687" y="0"/>
                </a:lnTo>
                <a:lnTo>
                  <a:pt x="3211003" y="242316"/>
                </a:lnTo>
                <a:lnTo>
                  <a:pt x="2968687" y="484632"/>
                </a:lnTo>
                <a:lnTo>
                  <a:pt x="1620000" y="484632"/>
                </a:lnTo>
                <a:lnTo>
                  <a:pt x="1591003" y="484632"/>
                </a:lnTo>
                <a:lnTo>
                  <a:pt x="242316" y="484632"/>
                </a:lnTo>
                <a:lnTo>
                  <a:pt x="0" y="24231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82808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WORK BREAKDOWN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2E1C05-696A-4654-8EEF-DCC8E8B39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355112"/>
              </p:ext>
            </p:extLst>
          </p:nvPr>
        </p:nvGraphicFramePr>
        <p:xfrm>
          <a:off x="938536" y="1762454"/>
          <a:ext cx="2241213" cy="4646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15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IT16175280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Alahakoon AMPB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81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804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Device and Technology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Identify most suited sensors to use.</a:t>
                      </a: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Identify convenient platform for the device</a:t>
                      </a: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Analyze sensors for the best sequence.</a:t>
                      </a:r>
                      <a:endParaRPr lang="en-US" altLang="ko-KR" sz="1400" b="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79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81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91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81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B09C8B-6E78-4F00-8647-83829D99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5097"/>
              </p:ext>
            </p:extLst>
          </p:nvPr>
        </p:nvGraphicFramePr>
        <p:xfrm>
          <a:off x="3637140" y="1762455"/>
          <a:ext cx="2241213" cy="4646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33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IT16168800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Gunarathna PMSSB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86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Transfer data and projection</a:t>
                      </a: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466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Send data to the cloud wirelessly</a:t>
                      </a: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Store data in database</a:t>
                      </a: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Implement relevant services to access data</a:t>
                      </a: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Develop mobile application to display results</a:t>
                      </a: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Develop web application to display results</a:t>
                      </a:r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23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42572E-C32D-4F72-9773-145252CEB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0604"/>
              </p:ext>
            </p:extLst>
          </p:nvPr>
        </p:nvGraphicFramePr>
        <p:xfrm>
          <a:off x="6324696" y="1762453"/>
          <a:ext cx="2241213" cy="4667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5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IT16165694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Nibraz MM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78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84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Predict consumability of water sample</a:t>
                      </a: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898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Principal factor analysis</a:t>
                      </a: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Data pretreatment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Optimization of neural network architecture.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Model selection and performance evaluation</a:t>
                      </a: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79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79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7DBB86-F2DC-4DF7-BA28-B0114306B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46146"/>
              </p:ext>
            </p:extLst>
          </p:nvPr>
        </p:nvGraphicFramePr>
        <p:xfrm>
          <a:off x="9012251" y="1762455"/>
          <a:ext cx="2241213" cy="4626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47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IT16170780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Thenuja S</a:t>
                      </a:r>
                      <a:endParaRPr lang="ko-KR" altLang="en-US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6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39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Predict consumability of water due to seasonal changes</a:t>
                      </a: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430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Exploration of dataset</a:t>
                      </a: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Feature extraction from data</a:t>
                      </a: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Training model by using different algorithm</a:t>
                      </a: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Visualization of water sources in particular season</a:t>
                      </a: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65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943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65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17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8AC710-0BCF-4E93-860A-A2BFD01BC6B5}"/>
              </a:ext>
            </a:extLst>
          </p:cNvPr>
          <p:cNvSpPr/>
          <p:nvPr/>
        </p:nvSpPr>
        <p:spPr>
          <a:xfrm>
            <a:off x="13248" y="0"/>
            <a:ext cx="6096000" cy="6858000"/>
          </a:xfrm>
          <a:prstGeom prst="rect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76206-A2C3-4597-B4BC-6E75CBB64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1" y="1146319"/>
            <a:ext cx="2839279" cy="2839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E08BA-BE11-435B-A949-7F940D8DA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81" y="259670"/>
            <a:ext cx="3359426" cy="434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25E79-59F1-42C4-AAA0-F3EAC2748C16}"/>
              </a:ext>
            </a:extLst>
          </p:cNvPr>
          <p:cNvSpPr txBox="1"/>
          <p:nvPr/>
        </p:nvSpPr>
        <p:spPr>
          <a:xfrm>
            <a:off x="217900" y="4070704"/>
            <a:ext cx="558655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In a research conducted in Jaffna, of 200 participants,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57.5% had poor knowledge on the transmission and prevention of water borne diseases. 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87 % used unsafe water for drinking and domestic purposes. </a:t>
            </a:r>
          </a:p>
          <a:p>
            <a:r>
              <a:rPr lang="en-IN" i="1" dirty="0">
                <a:solidFill>
                  <a:schemeClr val="bg1"/>
                </a:solidFill>
              </a:rPr>
              <a:t>-Sri Lankan Journal of Infectious Diseases 2015-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E6C74-15BA-41BA-8A8C-A15F4A1BF042}"/>
              </a:ext>
            </a:extLst>
          </p:cNvPr>
          <p:cNvSpPr txBox="1"/>
          <p:nvPr/>
        </p:nvSpPr>
        <p:spPr>
          <a:xfrm>
            <a:off x="6327152" y="4959520"/>
            <a:ext cx="58781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40% of Sri Lankan population has organized water supply facilities and 59.4% is depending on other sources such as wells, tube wells, streams and rivers etc., including 10% on unprotected sources.</a:t>
            </a:r>
          </a:p>
          <a:p>
            <a:r>
              <a:rPr lang="en-US" sz="1600" b="1" i="1" dirty="0"/>
              <a:t>- </a:t>
            </a:r>
            <a:r>
              <a:rPr lang="en-US" sz="1600" i="1" dirty="0"/>
              <a:t>Department of Censes &amp; Statistics-</a:t>
            </a:r>
            <a:endParaRPr lang="en-US" sz="16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D6FFC-8B11-49BD-9612-F9FD3882CDE9}"/>
              </a:ext>
            </a:extLst>
          </p:cNvPr>
          <p:cNvSpPr txBox="1"/>
          <p:nvPr/>
        </p:nvSpPr>
        <p:spPr>
          <a:xfrm>
            <a:off x="357803" y="259670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Background study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663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 Breakdown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75" y="1063756"/>
            <a:ext cx="8749146" cy="52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53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 Frame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07" y="1797626"/>
            <a:ext cx="8563173" cy="27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61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244060"/>
            <a:ext cx="4256856" cy="92362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BUDGET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A8E9119-6695-46B5-B953-FC353FF6996C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0" b="10870"/>
          <a:stretch>
            <a:fillRect/>
          </a:stretch>
        </p:blipFill>
        <p:spPr>
          <a:xfrm>
            <a:off x="3" y="0"/>
            <a:ext cx="5459894" cy="6858000"/>
          </a:xfr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DFBE675-46B8-459E-BD69-2BE899AA5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856844"/>
              </p:ext>
            </p:extLst>
          </p:nvPr>
        </p:nvGraphicFramePr>
        <p:xfrm>
          <a:off x="1484696" y="1335295"/>
          <a:ext cx="10494818" cy="45024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31662">
                  <a:extLst>
                    <a:ext uri="{9D8B030D-6E8A-4147-A177-3AD203B41FA5}">
                      <a16:colId xmlns:a16="http://schemas.microsoft.com/office/drawing/2014/main" val="2053525017"/>
                    </a:ext>
                  </a:extLst>
                </a:gridCol>
                <a:gridCol w="718432">
                  <a:extLst>
                    <a:ext uri="{9D8B030D-6E8A-4147-A177-3AD203B41FA5}">
                      <a16:colId xmlns:a16="http://schemas.microsoft.com/office/drawing/2014/main" val="1800450236"/>
                    </a:ext>
                  </a:extLst>
                </a:gridCol>
                <a:gridCol w="2052664">
                  <a:extLst>
                    <a:ext uri="{9D8B030D-6E8A-4147-A177-3AD203B41FA5}">
                      <a16:colId xmlns:a16="http://schemas.microsoft.com/office/drawing/2014/main" val="2561386574"/>
                    </a:ext>
                  </a:extLst>
                </a:gridCol>
                <a:gridCol w="2592060">
                  <a:extLst>
                    <a:ext uri="{9D8B030D-6E8A-4147-A177-3AD203B41FA5}">
                      <a16:colId xmlns:a16="http://schemas.microsoft.com/office/drawing/2014/main" val="2910791755"/>
                    </a:ext>
                  </a:extLst>
                </a:gridCol>
              </a:tblGrid>
              <a:tr h="6129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>
                          <a:effectLst/>
                        </a:rPr>
                        <a:t>Qty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</a:rPr>
                        <a:t>Unit Cost (Rs.) </a:t>
                      </a:r>
                      <a:endParaRPr lang="en-US" sz="1400" b="1" dirty="0">
                        <a:effectLst/>
                      </a:endParaRPr>
                    </a:p>
                  </a:txBody>
                  <a:tcPr marL="84422" marR="84422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effectLst/>
                        </a:rPr>
                        <a:t>Total Amount (Rs.)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080196"/>
                  </a:ext>
                </a:extLst>
              </a:tr>
              <a:tr h="501974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Hosting charges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26,000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26,000</a:t>
                      </a:r>
                    </a:p>
                  </a:txBody>
                  <a:tcPr marL="84422" marR="84422" marT="0" marB="0" anchor="b"/>
                </a:tc>
                <a:extLst>
                  <a:ext uri="{0D108BD9-81ED-4DB2-BD59-A6C34878D82A}">
                    <a16:rowId xmlns:a16="http://schemas.microsoft.com/office/drawing/2014/main" val="3212697007"/>
                  </a:ext>
                </a:extLst>
              </a:tr>
              <a:tr h="5900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Cost for devices</a:t>
                      </a:r>
                      <a:r>
                        <a:rPr lang="en-US" sz="1500" baseline="0" dirty="0">
                          <a:effectLst/>
                        </a:rPr>
                        <a:t> / equipment /  sensors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40,000</a:t>
                      </a: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Latha" panose="020B0604020202020204" pitchFamily="34" charset="0"/>
                        </a:rPr>
                        <a:t>40,000</a:t>
                      </a:r>
                    </a:p>
                  </a:txBody>
                  <a:tcPr marL="84422" marR="84422" marT="0" marB="0" anchor="b"/>
                </a:tc>
                <a:extLst>
                  <a:ext uri="{0D108BD9-81ED-4DB2-BD59-A6C34878D82A}">
                    <a16:rowId xmlns:a16="http://schemas.microsoft.com/office/drawing/2014/main" val="4064734619"/>
                  </a:ext>
                </a:extLst>
              </a:tr>
              <a:tr h="38494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Traveling charges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5,000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20,000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extLst>
                  <a:ext uri="{0D108BD9-81ED-4DB2-BD59-A6C34878D82A}">
                    <a16:rowId xmlns:a16="http://schemas.microsoft.com/office/drawing/2014/main" val="1641397196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Communication charges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extLst>
                  <a:ext uri="{0D108BD9-81ED-4DB2-BD59-A6C34878D82A}">
                    <a16:rowId xmlns:a16="http://schemas.microsoft.com/office/drawing/2014/main" val="3177381001"/>
                  </a:ext>
                </a:extLst>
              </a:tr>
              <a:tr h="38494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Printing charges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-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5,000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5,000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extLst>
                  <a:ext uri="{0D108BD9-81ED-4DB2-BD59-A6C34878D82A}">
                    <a16:rowId xmlns:a16="http://schemas.microsoft.com/office/drawing/2014/main" val="3151820987"/>
                  </a:ext>
                </a:extLst>
              </a:tr>
              <a:tr h="38494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Stationary charges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500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2,000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extLst>
                  <a:ext uri="{0D108BD9-81ED-4DB2-BD59-A6C34878D82A}">
                    <a16:rowId xmlns:a16="http://schemas.microsoft.com/office/drawing/2014/main" val="525382763"/>
                  </a:ext>
                </a:extLst>
              </a:tr>
              <a:tr h="38494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Internet Facility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2,000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8,000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extLst>
                  <a:ext uri="{0D108BD9-81ED-4DB2-BD59-A6C34878D82A}">
                    <a16:rowId xmlns:a16="http://schemas.microsoft.com/office/drawing/2014/main" val="4094649784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Other charges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3000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12,000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extLst>
                  <a:ext uri="{0D108BD9-81ED-4DB2-BD59-A6C34878D82A}">
                    <a16:rowId xmlns:a16="http://schemas.microsoft.com/office/drawing/2014/main" val="520027173"/>
                  </a:ext>
                </a:extLst>
              </a:tr>
              <a:tr h="44713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effectLst/>
                        </a:rPr>
                        <a:t>Total Project Cost Estimate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112562" marR="112562" marT="56281" marB="56281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 dirty="0">
                          <a:effectLst/>
                        </a:rPr>
                        <a:t>117,000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84422" marR="84422" marT="0" marB="0" anchor="b"/>
                </a:tc>
                <a:extLst>
                  <a:ext uri="{0D108BD9-81ED-4DB2-BD59-A6C34878D82A}">
                    <a16:rowId xmlns:a16="http://schemas.microsoft.com/office/drawing/2014/main" val="632318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Questions?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46BC1-0A06-4609-B00D-B3E1FBCA0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803FE-1DE6-410C-B1F6-7949837BEEE0}"/>
              </a:ext>
            </a:extLst>
          </p:cNvPr>
          <p:cNvSpPr txBox="1"/>
          <p:nvPr/>
        </p:nvSpPr>
        <p:spPr>
          <a:xfrm>
            <a:off x="4330990" y="1505767"/>
            <a:ext cx="35582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/>
              <a:t>Above mentioned problem</a:t>
            </a:r>
          </a:p>
        </p:txBody>
      </p:sp>
      <p:sp>
        <p:nvSpPr>
          <p:cNvPr id="22" name="AutoShape 12">
            <a:extLst>
              <a:ext uri="{FF2B5EF4-FFF2-40B4-BE49-F238E27FC236}">
                <a16:creationId xmlns:a16="http://schemas.microsoft.com/office/drawing/2014/main" id="{AF96606C-B90C-40EF-82DE-E14B2385E14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80269" y="2783872"/>
            <a:ext cx="2431461" cy="1066408"/>
          </a:xfrm>
          <a:prstGeom prst="rightArrow">
            <a:avLst>
              <a:gd name="adj1" fmla="val 45285"/>
              <a:gd name="adj2" fmla="val 76553"/>
            </a:avLst>
          </a:prstGeom>
          <a:solidFill>
            <a:schemeClr val="tx2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80B67-B05A-40E7-A4FE-56E61F217FB0}"/>
              </a:ext>
            </a:extLst>
          </p:cNvPr>
          <p:cNvSpPr txBox="1"/>
          <p:nvPr/>
        </p:nvSpPr>
        <p:spPr>
          <a:xfrm>
            <a:off x="1789918" y="4690513"/>
            <a:ext cx="864041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r>
              <a:rPr lang="en-US" sz="2000" b="1" dirty="0"/>
              <a:t>The lack of a smart device to examine the contents of water, its purity and the safeness of consumption has created a research gap which opened a research space for us to come up with a fashioned application using Neural network. </a:t>
            </a:r>
          </a:p>
        </p:txBody>
      </p:sp>
    </p:spTree>
    <p:extLst>
      <p:ext uri="{BB962C8B-B14F-4D97-AF65-F5344CB8AC3E}">
        <p14:creationId xmlns:p14="http://schemas.microsoft.com/office/powerpoint/2010/main" val="394582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08CCCB-27DD-48E0-B259-32F260C6113A}"/>
              </a:ext>
            </a:extLst>
          </p:cNvPr>
          <p:cNvSpPr txBox="1"/>
          <p:nvPr/>
        </p:nvSpPr>
        <p:spPr>
          <a:xfrm>
            <a:off x="2413745" y="449573"/>
            <a:ext cx="73645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RESEARCH OBJECTIVE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9D4EA-8352-4988-9E2A-545C68E34FCE}"/>
              </a:ext>
            </a:extLst>
          </p:cNvPr>
          <p:cNvSpPr txBox="1"/>
          <p:nvPr/>
        </p:nvSpPr>
        <p:spPr>
          <a:xfrm>
            <a:off x="1192695" y="2690336"/>
            <a:ext cx="5579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To come up with an effective solution to analyze the quality of ground water by predicting its Water Quality Index (WQI) to help the users for a safe usage and then predict the availability of safe water source based on seasonal changes.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84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6569479" y="532681"/>
            <a:ext cx="4889097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1"/>
                </a:solidFill>
              </a:rPr>
              <a:t>Solution Proposed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61FBF-CA85-4B80-B439-96AC74D3B321}"/>
              </a:ext>
            </a:extLst>
          </p:cNvPr>
          <p:cNvSpPr txBox="1"/>
          <p:nvPr/>
        </p:nvSpPr>
        <p:spPr>
          <a:xfrm>
            <a:off x="8067119" y="2059681"/>
            <a:ext cx="3712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Combination of software and hardware device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D8A16-A2F6-456A-A717-A5FFE7955726}"/>
              </a:ext>
            </a:extLst>
          </p:cNvPr>
          <p:cNvSpPr txBox="1"/>
          <p:nvPr/>
        </p:nvSpPr>
        <p:spPr>
          <a:xfrm>
            <a:off x="8067119" y="2706261"/>
            <a:ext cx="371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IoT device to analyze the water sample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9EF4F-6E4B-4FF4-B5CE-70863213E613}"/>
              </a:ext>
            </a:extLst>
          </p:cNvPr>
          <p:cNvSpPr txBox="1"/>
          <p:nvPr/>
        </p:nvSpPr>
        <p:spPr>
          <a:xfrm>
            <a:off x="8067119" y="3935938"/>
            <a:ext cx="371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Mobile app to display the outcome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429152" y="2105408"/>
            <a:ext cx="276999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429152" y="2672475"/>
            <a:ext cx="277000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429152" y="3981665"/>
            <a:ext cx="276999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D2659F8-C898-46DB-BFFD-F0DAD6D20168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0" b="10870"/>
          <a:stretch>
            <a:fillRect/>
          </a:stretch>
        </p:blipFill>
        <p:spPr/>
      </p:pic>
      <p:sp>
        <p:nvSpPr>
          <p:cNvPr id="20" name="Chevron 2">
            <a:extLst>
              <a:ext uri="{FF2B5EF4-FFF2-40B4-BE49-F238E27FC236}">
                <a16:creationId xmlns:a16="http://schemas.microsoft.com/office/drawing/2014/main" id="{E6698588-3C42-4596-9B06-0DDC060F3DE9}"/>
              </a:ext>
            </a:extLst>
          </p:cNvPr>
          <p:cNvSpPr/>
          <p:nvPr/>
        </p:nvSpPr>
        <p:spPr>
          <a:xfrm rot="5400000">
            <a:off x="7449032" y="3219667"/>
            <a:ext cx="276999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FD41B1-129A-4338-BB50-9AFD627393C5}"/>
              </a:ext>
            </a:extLst>
          </p:cNvPr>
          <p:cNvSpPr txBox="1"/>
          <p:nvPr/>
        </p:nvSpPr>
        <p:spPr>
          <a:xfrm>
            <a:off x="8067119" y="3252417"/>
            <a:ext cx="3712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Machine learning/ Neural Network techniques to analyze the water sample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712B1-15EC-443D-AA08-D11BB524C175}"/>
              </a:ext>
            </a:extLst>
          </p:cNvPr>
          <p:cNvSpPr txBox="1"/>
          <p:nvPr/>
        </p:nvSpPr>
        <p:spPr>
          <a:xfrm>
            <a:off x="8060495" y="4578667"/>
            <a:ext cx="371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 dashboard to display gathered data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Chevron 2">
            <a:extLst>
              <a:ext uri="{FF2B5EF4-FFF2-40B4-BE49-F238E27FC236}">
                <a16:creationId xmlns:a16="http://schemas.microsoft.com/office/drawing/2014/main" id="{016DCBF1-55A7-40F9-BA60-1390FC0F701A}"/>
              </a:ext>
            </a:extLst>
          </p:cNvPr>
          <p:cNvSpPr/>
          <p:nvPr/>
        </p:nvSpPr>
        <p:spPr>
          <a:xfrm rot="5400000">
            <a:off x="7422528" y="4624394"/>
            <a:ext cx="276999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1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0FD89C-9E68-4030-B029-E6A80C7EB1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1086675"/>
            <a:ext cx="11052313" cy="5698435"/>
          </a:xfrm>
          <a:prstGeom prst="rect">
            <a:avLst/>
          </a:prstGeom>
        </p:spPr>
      </p:pic>
      <p:sp>
        <p:nvSpPr>
          <p:cNvPr id="3" name="제목 3">
            <a:extLst>
              <a:ext uri="{FF2B5EF4-FFF2-40B4-BE49-F238E27FC236}">
                <a16:creationId xmlns:a16="http://schemas.microsoft.com/office/drawing/2014/main" id="{510BE34C-1243-42F0-8CBA-A0BE0133F733}"/>
              </a:ext>
            </a:extLst>
          </p:cNvPr>
          <p:cNvSpPr txBox="1">
            <a:spLocks/>
          </p:cNvSpPr>
          <p:nvPr/>
        </p:nvSpPr>
        <p:spPr>
          <a:xfrm>
            <a:off x="2726341" y="55602"/>
            <a:ext cx="7080265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1"/>
                </a:solidFill>
              </a:rPr>
              <a:t>System Overview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58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15676"/>
              </p:ext>
            </p:extLst>
          </p:nvPr>
        </p:nvGraphicFramePr>
        <p:xfrm>
          <a:off x="1752600" y="1711325"/>
          <a:ext cx="8348517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Features\</a:t>
                      </a:r>
                      <a:r>
                        <a:rPr lang="en-US" baseline="0" dirty="0"/>
                        <a:t> Systems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Basic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Real Time Sensor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Analyze past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 Time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Cloud</a:t>
                      </a:r>
                      <a:r>
                        <a:rPr lang="en-US" baseline="0" dirty="0"/>
                        <a:t> Storage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</a:rPr>
                        <a:t>Client-server</a:t>
                      </a:r>
                      <a:r>
                        <a:rPr lang="en-GB" sz="1800" b="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sz="1800" b="0" dirty="0">
                          <a:solidFill>
                            <a:schemeClr val="tx1"/>
                          </a:solidFill>
                          <a:effectLst/>
                        </a:rPr>
                        <a:t>communication data security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 Platform</a:t>
                      </a:r>
                      <a:r>
                        <a:rPr lang="en-US" baseline="0" dirty="0"/>
                        <a:t> (Mobile / Web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93953" y="4581689"/>
            <a:ext cx="50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B1B6-151E-41DB-8383-F24D5AD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28" y="2175559"/>
            <a:ext cx="216024" cy="19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FB1B6-151E-41DB-8383-F24D5AD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442" y="2175559"/>
            <a:ext cx="216024" cy="198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FB1B6-151E-41DB-8383-F24D5AD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08" y="3289429"/>
            <a:ext cx="216024" cy="198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0FB1B6-151E-41DB-8383-F24D5AD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680" y="4165033"/>
            <a:ext cx="216024" cy="19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0FB1B6-151E-41DB-8383-F24D5AD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029" y="4959027"/>
            <a:ext cx="216024" cy="198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FB1B6-151E-41DB-8383-F24D5AD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08" y="2583300"/>
            <a:ext cx="216024" cy="198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0FB1B6-151E-41DB-8383-F24D5AD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08" y="2175560"/>
            <a:ext cx="216024" cy="1983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69370" y="3197507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11665" y="4576828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69369" y="3573254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69368" y="4062720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90406" y="3573254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90407" y="4079526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077885" y="3203922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61646" y="2864058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77885" y="2828175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0FB1B6-151E-41DB-8383-F24D5AD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28" y="2539108"/>
            <a:ext cx="216024" cy="1983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0FB1B6-151E-41DB-8383-F24D5AD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03" y="2561388"/>
            <a:ext cx="216024" cy="1983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248EFA-AAD8-4150-AE80-28FE5C94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640" y="3627361"/>
            <a:ext cx="216024" cy="198317"/>
          </a:xfrm>
          <a:prstGeom prst="rect">
            <a:avLst/>
          </a:prstGeom>
        </p:spPr>
      </p:pic>
      <p:sp>
        <p:nvSpPr>
          <p:cNvPr id="23" name="제목 3">
            <a:extLst>
              <a:ext uri="{FF2B5EF4-FFF2-40B4-BE49-F238E27FC236}">
                <a16:creationId xmlns:a16="http://schemas.microsoft.com/office/drawing/2014/main" id="{87249263-EE53-4F95-A765-8D96F0233F2F}"/>
              </a:ext>
            </a:extLst>
          </p:cNvPr>
          <p:cNvSpPr txBox="1">
            <a:spLocks/>
          </p:cNvSpPr>
          <p:nvPr/>
        </p:nvSpPr>
        <p:spPr>
          <a:xfrm>
            <a:off x="2726341" y="55602"/>
            <a:ext cx="7080265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Comparison with the existing systems</a:t>
            </a:r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F2A73-D90E-478E-9CAF-E94B0A796174}"/>
              </a:ext>
            </a:extLst>
          </p:cNvPr>
          <p:cNvSpPr/>
          <p:nvPr/>
        </p:nvSpPr>
        <p:spPr>
          <a:xfrm>
            <a:off x="5994778" y="2565886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5EC69B-9B4D-43C7-8A82-DD621D826165}"/>
              </a:ext>
            </a:extLst>
          </p:cNvPr>
          <p:cNvSpPr/>
          <p:nvPr/>
        </p:nvSpPr>
        <p:spPr>
          <a:xfrm>
            <a:off x="7068205" y="2539382"/>
            <a:ext cx="5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 ❌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BEF29E-7865-47CC-A7F5-AA1E0E19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388" y="2907976"/>
            <a:ext cx="216024" cy="19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CE4690-1AFD-4CC0-9895-5347F062C7CD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123795-762E-4402-A933-1FD29AA481A7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95DA75-0FE1-4972-966B-60307CD1A333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95AF53-57B0-49D1-AD90-7664689E1783}"/>
              </a:ext>
            </a:extLst>
          </p:cNvPr>
          <p:cNvSpPr txBox="1"/>
          <p:nvPr/>
        </p:nvSpPr>
        <p:spPr>
          <a:xfrm>
            <a:off x="5847907" y="773514"/>
            <a:ext cx="634409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INDIVIDUAL COMPONENTS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3804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5745</TotalTime>
  <Words>1716</Words>
  <Application>Microsoft Office PowerPoint</Application>
  <PresentationFormat>Widescreen</PresentationFormat>
  <Paragraphs>278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Sanomika Bandara</cp:lastModifiedBy>
  <cp:revision>221</cp:revision>
  <dcterms:created xsi:type="dcterms:W3CDTF">2018-04-24T17:14:44Z</dcterms:created>
  <dcterms:modified xsi:type="dcterms:W3CDTF">2020-07-11T16:35:26Z</dcterms:modified>
</cp:coreProperties>
</file>